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9"/>
  </p:notesMasterIdLst>
  <p:sldIdLst>
    <p:sldId id="256" r:id="rId2"/>
    <p:sldId id="261" r:id="rId3"/>
    <p:sldId id="262" r:id="rId4"/>
    <p:sldId id="263" r:id="rId5"/>
    <p:sldId id="264" r:id="rId6"/>
    <p:sldId id="270" r:id="rId7"/>
    <p:sldId id="429" r:id="rId8"/>
    <p:sldId id="271" r:id="rId9"/>
    <p:sldId id="267" r:id="rId10"/>
    <p:sldId id="260" r:id="rId11"/>
    <p:sldId id="273" r:id="rId12"/>
    <p:sldId id="289" r:id="rId13"/>
    <p:sldId id="290" r:id="rId14"/>
    <p:sldId id="291" r:id="rId15"/>
    <p:sldId id="258" r:id="rId16"/>
    <p:sldId id="293" r:id="rId17"/>
    <p:sldId id="294" r:id="rId18"/>
    <p:sldId id="295" r:id="rId19"/>
    <p:sldId id="299" r:id="rId20"/>
    <p:sldId id="300" r:id="rId21"/>
    <p:sldId id="303" r:id="rId22"/>
    <p:sldId id="576" r:id="rId23"/>
    <p:sldId id="578" r:id="rId24"/>
    <p:sldId id="580" r:id="rId25"/>
    <p:sldId id="581" r:id="rId26"/>
    <p:sldId id="423" r:id="rId27"/>
    <p:sldId id="311" r:id="rId28"/>
    <p:sldId id="312" r:id="rId29"/>
    <p:sldId id="509" r:id="rId30"/>
    <p:sldId id="510" r:id="rId31"/>
    <p:sldId id="511" r:id="rId32"/>
    <p:sldId id="570" r:id="rId33"/>
    <p:sldId id="574" r:id="rId34"/>
    <p:sldId id="487" r:id="rId35"/>
    <p:sldId id="575" r:id="rId36"/>
    <p:sldId id="503" r:id="rId37"/>
    <p:sldId id="272" r:id="rId3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398"/>
    <p:restoredTop sz="94015"/>
  </p:normalViewPr>
  <p:slideViewPr>
    <p:cSldViewPr>
      <p:cViewPr>
        <p:scale>
          <a:sx n="77" d="100"/>
          <a:sy n="77" d="100"/>
        </p:scale>
        <p:origin x="1704" y="21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01CD323-28D2-40DE-8154-0270C4890BF4}" type="doc">
      <dgm:prSet loTypeId="urn:microsoft.com/office/officeart/2005/8/layout/cycle4#1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F9739412-EDC5-45FD-9669-CF9209AE0236}">
      <dgm:prSet phldrT="[Text]"/>
      <dgm:spPr/>
      <dgm:t>
        <a:bodyPr/>
        <a:lstStyle/>
        <a:p>
          <a:r>
            <a:rPr lang="en-US" dirty="0" err="1"/>
            <a:t>dr</a:t>
          </a:r>
          <a:endParaRPr lang="en-US" dirty="0"/>
        </a:p>
      </dgm:t>
    </dgm:pt>
    <dgm:pt modelId="{FC129FF9-6595-477D-9517-7EE2766CF952}" type="parTrans" cxnId="{F9D2C723-BA56-4544-9DB2-AA7597B65FC8}">
      <dgm:prSet/>
      <dgm:spPr/>
      <dgm:t>
        <a:bodyPr/>
        <a:lstStyle/>
        <a:p>
          <a:endParaRPr lang="en-US"/>
        </a:p>
      </dgm:t>
    </dgm:pt>
    <dgm:pt modelId="{34DFCA28-D59B-4221-BEE8-16D3F1294FBA}" type="sibTrans" cxnId="{F9D2C723-BA56-4544-9DB2-AA7597B65FC8}">
      <dgm:prSet/>
      <dgm:spPr/>
      <dgm:t>
        <a:bodyPr/>
        <a:lstStyle/>
        <a:p>
          <a:endParaRPr lang="en-US"/>
        </a:p>
      </dgm:t>
    </dgm:pt>
    <dgm:pt modelId="{B4777E5D-C9AE-4FA8-BD14-56EF8949FDD1}">
      <dgm:prSet phldrT="[Text]"/>
      <dgm:spPr/>
      <dgm:t>
        <a:bodyPr/>
        <a:lstStyle/>
        <a:p>
          <a:r>
            <a:rPr lang="en-US" dirty="0" err="1"/>
            <a:t>Asuhan</a:t>
          </a:r>
          <a:r>
            <a:rPr lang="en-US" dirty="0"/>
            <a:t> </a:t>
          </a:r>
          <a:r>
            <a:rPr lang="en-US" dirty="0" err="1"/>
            <a:t>medis</a:t>
          </a:r>
          <a:endParaRPr lang="en-US" dirty="0"/>
        </a:p>
      </dgm:t>
    </dgm:pt>
    <dgm:pt modelId="{625645FD-FA68-410A-809C-AA01F11AE0B0}" type="parTrans" cxnId="{F43C12C9-A585-441F-91AB-244F917EAC50}">
      <dgm:prSet/>
      <dgm:spPr/>
      <dgm:t>
        <a:bodyPr/>
        <a:lstStyle/>
        <a:p>
          <a:endParaRPr lang="en-US"/>
        </a:p>
      </dgm:t>
    </dgm:pt>
    <dgm:pt modelId="{E9C5964C-C048-4B0B-BD51-EA4B570F4E37}" type="sibTrans" cxnId="{F43C12C9-A585-441F-91AB-244F917EAC50}">
      <dgm:prSet/>
      <dgm:spPr/>
      <dgm:t>
        <a:bodyPr/>
        <a:lstStyle/>
        <a:p>
          <a:endParaRPr lang="en-US"/>
        </a:p>
      </dgm:t>
    </dgm:pt>
    <dgm:pt modelId="{1EBF95EF-DBF7-483E-AFFA-30B71D42210D}">
      <dgm:prSet phldrT="[Text]"/>
      <dgm:spPr/>
      <dgm:t>
        <a:bodyPr/>
        <a:lstStyle/>
        <a:p>
          <a:r>
            <a:rPr lang="en-US" dirty="0" err="1"/>
            <a:t>perawat</a:t>
          </a:r>
          <a:endParaRPr lang="en-US" dirty="0"/>
        </a:p>
      </dgm:t>
    </dgm:pt>
    <dgm:pt modelId="{FF90EBB0-BC29-4255-B5EF-2EAE261F510F}" type="parTrans" cxnId="{83382E9A-F4AE-4D2A-91AD-9B100FB61920}">
      <dgm:prSet/>
      <dgm:spPr/>
      <dgm:t>
        <a:bodyPr/>
        <a:lstStyle/>
        <a:p>
          <a:endParaRPr lang="en-US"/>
        </a:p>
      </dgm:t>
    </dgm:pt>
    <dgm:pt modelId="{33224AB2-41F7-4C5F-8D3D-796C76B2E6E8}" type="sibTrans" cxnId="{83382E9A-F4AE-4D2A-91AD-9B100FB61920}">
      <dgm:prSet/>
      <dgm:spPr/>
      <dgm:t>
        <a:bodyPr/>
        <a:lstStyle/>
        <a:p>
          <a:endParaRPr lang="en-US"/>
        </a:p>
      </dgm:t>
    </dgm:pt>
    <dgm:pt modelId="{BD5EAF32-4B07-491A-8115-8A35BB2CC51E}">
      <dgm:prSet phldrT="[Text]"/>
      <dgm:spPr/>
      <dgm:t>
        <a:bodyPr/>
        <a:lstStyle/>
        <a:p>
          <a:r>
            <a:rPr lang="en-US" dirty="0" err="1"/>
            <a:t>Asuhan</a:t>
          </a:r>
          <a:r>
            <a:rPr lang="en-US" dirty="0"/>
            <a:t> </a:t>
          </a:r>
          <a:r>
            <a:rPr lang="en-US" dirty="0" err="1"/>
            <a:t>keperawatan</a:t>
          </a:r>
          <a:endParaRPr lang="en-US" dirty="0"/>
        </a:p>
      </dgm:t>
    </dgm:pt>
    <dgm:pt modelId="{A7332ACD-AF39-4337-9979-BBF427CB8B38}" type="parTrans" cxnId="{A41AD60A-83DD-47AD-ACC7-9698B2A576B8}">
      <dgm:prSet/>
      <dgm:spPr/>
      <dgm:t>
        <a:bodyPr/>
        <a:lstStyle/>
        <a:p>
          <a:endParaRPr lang="en-US"/>
        </a:p>
      </dgm:t>
    </dgm:pt>
    <dgm:pt modelId="{9F402401-AAAC-4B9F-B8FC-8BB37EE18797}" type="sibTrans" cxnId="{A41AD60A-83DD-47AD-ACC7-9698B2A576B8}">
      <dgm:prSet/>
      <dgm:spPr/>
      <dgm:t>
        <a:bodyPr/>
        <a:lstStyle/>
        <a:p>
          <a:endParaRPr lang="en-US"/>
        </a:p>
      </dgm:t>
    </dgm:pt>
    <dgm:pt modelId="{2CF9F070-06F1-4948-859F-E47284DFC0CE}">
      <dgm:prSet phldrT="[Text]"/>
      <dgm:spPr/>
      <dgm:t>
        <a:bodyPr/>
        <a:lstStyle/>
        <a:p>
          <a:r>
            <a:rPr lang="en-US" dirty="0" err="1"/>
            <a:t>Ahli</a:t>
          </a:r>
          <a:r>
            <a:rPr lang="en-US" dirty="0"/>
            <a:t> </a:t>
          </a:r>
          <a:r>
            <a:rPr lang="en-US" dirty="0" err="1"/>
            <a:t>gizi</a:t>
          </a:r>
          <a:endParaRPr lang="en-US" dirty="0"/>
        </a:p>
      </dgm:t>
    </dgm:pt>
    <dgm:pt modelId="{9663B9B0-B151-4984-B96F-836B0F1A62BA}" type="parTrans" cxnId="{6AD354BB-D204-4B72-8EFB-BA8F3B8F675B}">
      <dgm:prSet/>
      <dgm:spPr/>
      <dgm:t>
        <a:bodyPr/>
        <a:lstStyle/>
        <a:p>
          <a:endParaRPr lang="en-US"/>
        </a:p>
      </dgm:t>
    </dgm:pt>
    <dgm:pt modelId="{3BE020ED-655C-424D-9966-A2B94A6B67F6}" type="sibTrans" cxnId="{6AD354BB-D204-4B72-8EFB-BA8F3B8F675B}">
      <dgm:prSet/>
      <dgm:spPr/>
      <dgm:t>
        <a:bodyPr/>
        <a:lstStyle/>
        <a:p>
          <a:endParaRPr lang="en-US"/>
        </a:p>
      </dgm:t>
    </dgm:pt>
    <dgm:pt modelId="{88C4087C-F4A0-4A06-BEA0-A53B1E144C20}">
      <dgm:prSet phldrT="[Text]"/>
      <dgm:spPr/>
      <dgm:t>
        <a:bodyPr/>
        <a:lstStyle/>
        <a:p>
          <a:r>
            <a:rPr lang="en-US" dirty="0" err="1"/>
            <a:t>Asuhan</a:t>
          </a:r>
          <a:r>
            <a:rPr lang="en-US" dirty="0"/>
            <a:t> </a:t>
          </a:r>
          <a:r>
            <a:rPr lang="en-US" dirty="0" err="1"/>
            <a:t>gizi</a:t>
          </a:r>
          <a:endParaRPr lang="en-US" dirty="0"/>
        </a:p>
      </dgm:t>
    </dgm:pt>
    <dgm:pt modelId="{80877D10-4584-47A6-8992-F8F8C3DA17EB}" type="parTrans" cxnId="{CB831370-17D8-4727-B167-858B4E09E168}">
      <dgm:prSet/>
      <dgm:spPr/>
      <dgm:t>
        <a:bodyPr/>
        <a:lstStyle/>
        <a:p>
          <a:endParaRPr lang="en-US"/>
        </a:p>
      </dgm:t>
    </dgm:pt>
    <dgm:pt modelId="{7DDEA4E3-7AA8-4840-96AD-46A14CF095A9}" type="sibTrans" cxnId="{CB831370-17D8-4727-B167-858B4E09E168}">
      <dgm:prSet/>
      <dgm:spPr/>
      <dgm:t>
        <a:bodyPr/>
        <a:lstStyle/>
        <a:p>
          <a:endParaRPr lang="en-US"/>
        </a:p>
      </dgm:t>
    </dgm:pt>
    <dgm:pt modelId="{9A672FCD-9599-4B72-B2E0-0D9CC35AE743}">
      <dgm:prSet phldrT="[Text]"/>
      <dgm:spPr/>
      <dgm:t>
        <a:bodyPr/>
        <a:lstStyle/>
        <a:p>
          <a:r>
            <a:rPr lang="en-US" dirty="0" err="1"/>
            <a:t>apoteker</a:t>
          </a:r>
          <a:endParaRPr lang="en-US" dirty="0"/>
        </a:p>
      </dgm:t>
    </dgm:pt>
    <dgm:pt modelId="{E6C0CC17-E077-4B56-9470-892326341104}" type="parTrans" cxnId="{913BFE8C-B2C8-4E7D-B890-0EACE70BBBDA}">
      <dgm:prSet/>
      <dgm:spPr/>
      <dgm:t>
        <a:bodyPr/>
        <a:lstStyle/>
        <a:p>
          <a:endParaRPr lang="en-US"/>
        </a:p>
      </dgm:t>
    </dgm:pt>
    <dgm:pt modelId="{2299E30E-6854-4930-921F-13BA7F7A391C}" type="sibTrans" cxnId="{913BFE8C-B2C8-4E7D-B890-0EACE70BBBDA}">
      <dgm:prSet/>
      <dgm:spPr/>
      <dgm:t>
        <a:bodyPr/>
        <a:lstStyle/>
        <a:p>
          <a:endParaRPr lang="en-US"/>
        </a:p>
      </dgm:t>
    </dgm:pt>
    <dgm:pt modelId="{BFCE848C-3CBB-4B46-9812-313C3BBD2062}">
      <dgm:prSet phldrT="[Text]"/>
      <dgm:spPr/>
      <dgm:t>
        <a:bodyPr/>
        <a:lstStyle/>
        <a:p>
          <a:r>
            <a:rPr lang="en-US" dirty="0" err="1"/>
            <a:t>Asuhan</a:t>
          </a:r>
          <a:r>
            <a:rPr lang="en-US" dirty="0"/>
            <a:t> </a:t>
          </a:r>
          <a:r>
            <a:rPr lang="en-US" dirty="0" err="1"/>
            <a:t>kefarmasian</a:t>
          </a:r>
          <a:endParaRPr lang="en-US" dirty="0"/>
        </a:p>
      </dgm:t>
    </dgm:pt>
    <dgm:pt modelId="{DE03DC33-D9B4-4554-8808-D16F425499D4}" type="parTrans" cxnId="{31C3AB6B-D64A-4D87-BEA9-FB18BF359DF4}">
      <dgm:prSet/>
      <dgm:spPr/>
      <dgm:t>
        <a:bodyPr/>
        <a:lstStyle/>
        <a:p>
          <a:endParaRPr lang="en-US"/>
        </a:p>
      </dgm:t>
    </dgm:pt>
    <dgm:pt modelId="{76EA26CD-B839-40B4-9EC2-A4BBE795AAAF}" type="sibTrans" cxnId="{31C3AB6B-D64A-4D87-BEA9-FB18BF359DF4}">
      <dgm:prSet/>
      <dgm:spPr/>
      <dgm:t>
        <a:bodyPr/>
        <a:lstStyle/>
        <a:p>
          <a:endParaRPr lang="en-US"/>
        </a:p>
      </dgm:t>
    </dgm:pt>
    <dgm:pt modelId="{42D319F8-FAF8-4C2B-A377-1325679CDD1A}" type="pres">
      <dgm:prSet presAssocID="{F01CD323-28D2-40DE-8154-0270C4890BF4}" presName="cycleMatrixDiagram" presStyleCnt="0">
        <dgm:presLayoutVars>
          <dgm:chMax val="1"/>
          <dgm:dir/>
          <dgm:animLvl val="lvl"/>
          <dgm:resizeHandles val="exact"/>
        </dgm:presLayoutVars>
      </dgm:prSet>
      <dgm:spPr/>
    </dgm:pt>
    <dgm:pt modelId="{39E23D07-7103-4C07-A7DA-9799E284E322}" type="pres">
      <dgm:prSet presAssocID="{F01CD323-28D2-40DE-8154-0270C4890BF4}" presName="children" presStyleCnt="0"/>
      <dgm:spPr/>
    </dgm:pt>
    <dgm:pt modelId="{D1C71274-9FDD-44AC-892E-19CF66D38B7D}" type="pres">
      <dgm:prSet presAssocID="{F01CD323-28D2-40DE-8154-0270C4890BF4}" presName="child1group" presStyleCnt="0"/>
      <dgm:spPr/>
    </dgm:pt>
    <dgm:pt modelId="{32E1B766-8762-4925-A599-7194B03FEA0E}" type="pres">
      <dgm:prSet presAssocID="{F01CD323-28D2-40DE-8154-0270C4890BF4}" presName="child1" presStyleLbl="bgAcc1" presStyleIdx="0" presStyleCnt="4"/>
      <dgm:spPr/>
    </dgm:pt>
    <dgm:pt modelId="{60D80373-D8AA-44A8-AE11-41593EF25BC3}" type="pres">
      <dgm:prSet presAssocID="{F01CD323-28D2-40DE-8154-0270C4890BF4}" presName="child1Text" presStyleLbl="bgAcc1" presStyleIdx="0" presStyleCnt="4">
        <dgm:presLayoutVars>
          <dgm:bulletEnabled val="1"/>
        </dgm:presLayoutVars>
      </dgm:prSet>
      <dgm:spPr/>
    </dgm:pt>
    <dgm:pt modelId="{4A0714BD-4984-42F3-A803-0524EFDC4FE8}" type="pres">
      <dgm:prSet presAssocID="{F01CD323-28D2-40DE-8154-0270C4890BF4}" presName="child2group" presStyleCnt="0"/>
      <dgm:spPr/>
    </dgm:pt>
    <dgm:pt modelId="{9D0A6159-F6E2-4365-BB1C-54514C0345BC}" type="pres">
      <dgm:prSet presAssocID="{F01CD323-28D2-40DE-8154-0270C4890BF4}" presName="child2" presStyleLbl="bgAcc1" presStyleIdx="1" presStyleCnt="4"/>
      <dgm:spPr/>
    </dgm:pt>
    <dgm:pt modelId="{FAC5176E-2936-4BFD-9D22-30749CF78FF7}" type="pres">
      <dgm:prSet presAssocID="{F01CD323-28D2-40DE-8154-0270C4890BF4}" presName="child2Text" presStyleLbl="bgAcc1" presStyleIdx="1" presStyleCnt="4">
        <dgm:presLayoutVars>
          <dgm:bulletEnabled val="1"/>
        </dgm:presLayoutVars>
      </dgm:prSet>
      <dgm:spPr/>
    </dgm:pt>
    <dgm:pt modelId="{7FCCF964-5DE9-4F43-ADD3-DE3642CF2C45}" type="pres">
      <dgm:prSet presAssocID="{F01CD323-28D2-40DE-8154-0270C4890BF4}" presName="child3group" presStyleCnt="0"/>
      <dgm:spPr/>
    </dgm:pt>
    <dgm:pt modelId="{FC635B04-28E2-4006-807D-4B3A1FF101FA}" type="pres">
      <dgm:prSet presAssocID="{F01CD323-28D2-40DE-8154-0270C4890BF4}" presName="child3" presStyleLbl="bgAcc1" presStyleIdx="2" presStyleCnt="4"/>
      <dgm:spPr/>
    </dgm:pt>
    <dgm:pt modelId="{755B1C97-69D0-42F0-B530-202E522DE7AB}" type="pres">
      <dgm:prSet presAssocID="{F01CD323-28D2-40DE-8154-0270C4890BF4}" presName="child3Text" presStyleLbl="bgAcc1" presStyleIdx="2" presStyleCnt="4">
        <dgm:presLayoutVars>
          <dgm:bulletEnabled val="1"/>
        </dgm:presLayoutVars>
      </dgm:prSet>
      <dgm:spPr/>
    </dgm:pt>
    <dgm:pt modelId="{3D06B76B-9810-48CE-B3B2-3A4294917B32}" type="pres">
      <dgm:prSet presAssocID="{F01CD323-28D2-40DE-8154-0270C4890BF4}" presName="child4group" presStyleCnt="0"/>
      <dgm:spPr/>
    </dgm:pt>
    <dgm:pt modelId="{7C324F5F-230A-40D5-8F20-68298712DA78}" type="pres">
      <dgm:prSet presAssocID="{F01CD323-28D2-40DE-8154-0270C4890BF4}" presName="child4" presStyleLbl="bgAcc1" presStyleIdx="3" presStyleCnt="4"/>
      <dgm:spPr/>
    </dgm:pt>
    <dgm:pt modelId="{593B4ABA-7066-4D74-B671-73D69D18F51F}" type="pres">
      <dgm:prSet presAssocID="{F01CD323-28D2-40DE-8154-0270C4890BF4}" presName="child4Text" presStyleLbl="bgAcc1" presStyleIdx="3" presStyleCnt="4">
        <dgm:presLayoutVars>
          <dgm:bulletEnabled val="1"/>
        </dgm:presLayoutVars>
      </dgm:prSet>
      <dgm:spPr/>
    </dgm:pt>
    <dgm:pt modelId="{7B7E062C-A4B6-43D2-B953-115A789D19CD}" type="pres">
      <dgm:prSet presAssocID="{F01CD323-28D2-40DE-8154-0270C4890BF4}" presName="childPlaceholder" presStyleCnt="0"/>
      <dgm:spPr/>
    </dgm:pt>
    <dgm:pt modelId="{743F67DF-E89E-4AAA-96DD-F45AD17BCCF6}" type="pres">
      <dgm:prSet presAssocID="{F01CD323-28D2-40DE-8154-0270C4890BF4}" presName="circle" presStyleCnt="0"/>
      <dgm:spPr/>
    </dgm:pt>
    <dgm:pt modelId="{B46D550A-3806-406E-98C3-A64B3D01DCEF}" type="pres">
      <dgm:prSet presAssocID="{F01CD323-28D2-40DE-8154-0270C4890BF4}" presName="quadrant1" presStyleLbl="node1" presStyleIdx="0" presStyleCnt="4">
        <dgm:presLayoutVars>
          <dgm:chMax val="1"/>
          <dgm:bulletEnabled val="1"/>
        </dgm:presLayoutVars>
      </dgm:prSet>
      <dgm:spPr/>
    </dgm:pt>
    <dgm:pt modelId="{6EE3044C-91CD-432A-9A0F-FE422BA70087}" type="pres">
      <dgm:prSet presAssocID="{F01CD323-28D2-40DE-8154-0270C4890BF4}" presName="quadrant2" presStyleLbl="node1" presStyleIdx="1" presStyleCnt="4">
        <dgm:presLayoutVars>
          <dgm:chMax val="1"/>
          <dgm:bulletEnabled val="1"/>
        </dgm:presLayoutVars>
      </dgm:prSet>
      <dgm:spPr/>
    </dgm:pt>
    <dgm:pt modelId="{B1123211-F163-46D7-9674-0CCA87A0DE30}" type="pres">
      <dgm:prSet presAssocID="{F01CD323-28D2-40DE-8154-0270C4890BF4}" presName="quadrant3" presStyleLbl="node1" presStyleIdx="2" presStyleCnt="4">
        <dgm:presLayoutVars>
          <dgm:chMax val="1"/>
          <dgm:bulletEnabled val="1"/>
        </dgm:presLayoutVars>
      </dgm:prSet>
      <dgm:spPr/>
    </dgm:pt>
    <dgm:pt modelId="{5F0888D0-945A-4C60-954C-820CEB1EA5BF}" type="pres">
      <dgm:prSet presAssocID="{F01CD323-28D2-40DE-8154-0270C4890BF4}" presName="quadrant4" presStyleLbl="node1" presStyleIdx="3" presStyleCnt="4">
        <dgm:presLayoutVars>
          <dgm:chMax val="1"/>
          <dgm:bulletEnabled val="1"/>
        </dgm:presLayoutVars>
      </dgm:prSet>
      <dgm:spPr/>
    </dgm:pt>
    <dgm:pt modelId="{9EB1CDC2-2E39-4316-AA98-7F94981BB822}" type="pres">
      <dgm:prSet presAssocID="{F01CD323-28D2-40DE-8154-0270C4890BF4}" presName="quadrantPlaceholder" presStyleCnt="0"/>
      <dgm:spPr/>
    </dgm:pt>
    <dgm:pt modelId="{317B5E29-8DC3-4AFC-8BC3-A02EF5D8EFCD}" type="pres">
      <dgm:prSet presAssocID="{F01CD323-28D2-40DE-8154-0270C4890BF4}" presName="center1" presStyleLbl="fgShp" presStyleIdx="0" presStyleCnt="2"/>
      <dgm:spPr/>
    </dgm:pt>
    <dgm:pt modelId="{9819675C-7DEC-4441-AA01-623ED7B14CAF}" type="pres">
      <dgm:prSet presAssocID="{F01CD323-28D2-40DE-8154-0270C4890BF4}" presName="center2" presStyleLbl="fgShp" presStyleIdx="1" presStyleCnt="2"/>
      <dgm:spPr/>
    </dgm:pt>
  </dgm:ptLst>
  <dgm:cxnLst>
    <dgm:cxn modelId="{A41AD60A-83DD-47AD-ACC7-9698B2A576B8}" srcId="{1EBF95EF-DBF7-483E-AFFA-30B71D42210D}" destId="{BD5EAF32-4B07-491A-8115-8A35BB2CC51E}" srcOrd="0" destOrd="0" parTransId="{A7332ACD-AF39-4337-9979-BBF427CB8B38}" sibTransId="{9F402401-AAAC-4B9F-B8FC-8BB37EE18797}"/>
    <dgm:cxn modelId="{F9D2C723-BA56-4544-9DB2-AA7597B65FC8}" srcId="{F01CD323-28D2-40DE-8154-0270C4890BF4}" destId="{F9739412-EDC5-45FD-9669-CF9209AE0236}" srcOrd="0" destOrd="0" parTransId="{FC129FF9-6595-477D-9517-7EE2766CF952}" sibTransId="{34DFCA28-D59B-4221-BEE8-16D3F1294FBA}"/>
    <dgm:cxn modelId="{CDA59940-2576-40F2-BC34-CDFB0A5E7082}" type="presOf" srcId="{2CF9F070-06F1-4948-859F-E47284DFC0CE}" destId="{B1123211-F163-46D7-9674-0CCA87A0DE30}" srcOrd="0" destOrd="0" presId="urn:microsoft.com/office/officeart/2005/8/layout/cycle4#1"/>
    <dgm:cxn modelId="{2D330146-6B58-46A5-8C39-7B7FE1D79834}" type="presOf" srcId="{B4777E5D-C9AE-4FA8-BD14-56EF8949FDD1}" destId="{60D80373-D8AA-44A8-AE11-41593EF25BC3}" srcOrd="1" destOrd="0" presId="urn:microsoft.com/office/officeart/2005/8/layout/cycle4#1"/>
    <dgm:cxn modelId="{F657664D-8142-49CA-9507-DAF642465EE7}" type="presOf" srcId="{88C4087C-F4A0-4A06-BEA0-A53B1E144C20}" destId="{755B1C97-69D0-42F0-B530-202E522DE7AB}" srcOrd="1" destOrd="0" presId="urn:microsoft.com/office/officeart/2005/8/layout/cycle4#1"/>
    <dgm:cxn modelId="{0D7C5757-CFC2-4EF6-925D-E15A9428577D}" type="presOf" srcId="{1EBF95EF-DBF7-483E-AFFA-30B71D42210D}" destId="{6EE3044C-91CD-432A-9A0F-FE422BA70087}" srcOrd="0" destOrd="0" presId="urn:microsoft.com/office/officeart/2005/8/layout/cycle4#1"/>
    <dgm:cxn modelId="{0A596458-AD50-410C-B94E-56B1D73605CE}" type="presOf" srcId="{BD5EAF32-4B07-491A-8115-8A35BB2CC51E}" destId="{9D0A6159-F6E2-4365-BB1C-54514C0345BC}" srcOrd="0" destOrd="0" presId="urn:microsoft.com/office/officeart/2005/8/layout/cycle4#1"/>
    <dgm:cxn modelId="{93CE6458-1AF9-431A-A538-50C4785D357D}" type="presOf" srcId="{BFCE848C-3CBB-4B46-9812-313C3BBD2062}" destId="{7C324F5F-230A-40D5-8F20-68298712DA78}" srcOrd="0" destOrd="0" presId="urn:microsoft.com/office/officeart/2005/8/layout/cycle4#1"/>
    <dgm:cxn modelId="{120D2463-F2F9-4408-A623-A5E2E35C0361}" type="presOf" srcId="{BD5EAF32-4B07-491A-8115-8A35BB2CC51E}" destId="{FAC5176E-2936-4BFD-9D22-30749CF78FF7}" srcOrd="1" destOrd="0" presId="urn:microsoft.com/office/officeart/2005/8/layout/cycle4#1"/>
    <dgm:cxn modelId="{FEE2A764-9B68-4559-AB95-0F51C8E26EE6}" type="presOf" srcId="{F01CD323-28D2-40DE-8154-0270C4890BF4}" destId="{42D319F8-FAF8-4C2B-A377-1325679CDD1A}" srcOrd="0" destOrd="0" presId="urn:microsoft.com/office/officeart/2005/8/layout/cycle4#1"/>
    <dgm:cxn modelId="{31C3AB6B-D64A-4D87-BEA9-FB18BF359DF4}" srcId="{9A672FCD-9599-4B72-B2E0-0D9CC35AE743}" destId="{BFCE848C-3CBB-4B46-9812-313C3BBD2062}" srcOrd="0" destOrd="0" parTransId="{DE03DC33-D9B4-4554-8808-D16F425499D4}" sibTransId="{76EA26CD-B839-40B4-9EC2-A4BBE795AAAF}"/>
    <dgm:cxn modelId="{197FFF6C-E907-45C8-9717-B4DC78722AE5}" type="presOf" srcId="{9A672FCD-9599-4B72-B2E0-0D9CC35AE743}" destId="{5F0888D0-945A-4C60-954C-820CEB1EA5BF}" srcOrd="0" destOrd="0" presId="urn:microsoft.com/office/officeart/2005/8/layout/cycle4#1"/>
    <dgm:cxn modelId="{CB831370-17D8-4727-B167-858B4E09E168}" srcId="{2CF9F070-06F1-4948-859F-E47284DFC0CE}" destId="{88C4087C-F4A0-4A06-BEA0-A53B1E144C20}" srcOrd="0" destOrd="0" parTransId="{80877D10-4584-47A6-8992-F8F8C3DA17EB}" sibTransId="{7DDEA4E3-7AA8-4840-96AD-46A14CF095A9}"/>
    <dgm:cxn modelId="{7A88048A-8417-4BC8-8312-72513890B036}" type="presOf" srcId="{B4777E5D-C9AE-4FA8-BD14-56EF8949FDD1}" destId="{32E1B766-8762-4925-A599-7194B03FEA0E}" srcOrd="0" destOrd="0" presId="urn:microsoft.com/office/officeart/2005/8/layout/cycle4#1"/>
    <dgm:cxn modelId="{913BFE8C-B2C8-4E7D-B890-0EACE70BBBDA}" srcId="{F01CD323-28D2-40DE-8154-0270C4890BF4}" destId="{9A672FCD-9599-4B72-B2E0-0D9CC35AE743}" srcOrd="3" destOrd="0" parTransId="{E6C0CC17-E077-4B56-9470-892326341104}" sibTransId="{2299E30E-6854-4930-921F-13BA7F7A391C}"/>
    <dgm:cxn modelId="{83382E9A-F4AE-4D2A-91AD-9B100FB61920}" srcId="{F01CD323-28D2-40DE-8154-0270C4890BF4}" destId="{1EBF95EF-DBF7-483E-AFFA-30B71D42210D}" srcOrd="1" destOrd="0" parTransId="{FF90EBB0-BC29-4255-B5EF-2EAE261F510F}" sibTransId="{33224AB2-41F7-4C5F-8D3D-796C76B2E6E8}"/>
    <dgm:cxn modelId="{C6E48EA5-0AF3-4DFE-AE72-2D799A4E5C73}" type="presOf" srcId="{BFCE848C-3CBB-4B46-9812-313C3BBD2062}" destId="{593B4ABA-7066-4D74-B671-73D69D18F51F}" srcOrd="1" destOrd="0" presId="urn:microsoft.com/office/officeart/2005/8/layout/cycle4#1"/>
    <dgm:cxn modelId="{6E09B8A5-5885-4090-9BE1-636EBC7D12B4}" type="presOf" srcId="{F9739412-EDC5-45FD-9669-CF9209AE0236}" destId="{B46D550A-3806-406E-98C3-A64B3D01DCEF}" srcOrd="0" destOrd="0" presId="urn:microsoft.com/office/officeart/2005/8/layout/cycle4#1"/>
    <dgm:cxn modelId="{470024B9-E93F-45F8-B2C8-44E8D4B70AB5}" type="presOf" srcId="{88C4087C-F4A0-4A06-BEA0-A53B1E144C20}" destId="{FC635B04-28E2-4006-807D-4B3A1FF101FA}" srcOrd="0" destOrd="0" presId="urn:microsoft.com/office/officeart/2005/8/layout/cycle4#1"/>
    <dgm:cxn modelId="{6AD354BB-D204-4B72-8EFB-BA8F3B8F675B}" srcId="{F01CD323-28D2-40DE-8154-0270C4890BF4}" destId="{2CF9F070-06F1-4948-859F-E47284DFC0CE}" srcOrd="2" destOrd="0" parTransId="{9663B9B0-B151-4984-B96F-836B0F1A62BA}" sibTransId="{3BE020ED-655C-424D-9966-A2B94A6B67F6}"/>
    <dgm:cxn modelId="{F43C12C9-A585-441F-91AB-244F917EAC50}" srcId="{F9739412-EDC5-45FD-9669-CF9209AE0236}" destId="{B4777E5D-C9AE-4FA8-BD14-56EF8949FDD1}" srcOrd="0" destOrd="0" parTransId="{625645FD-FA68-410A-809C-AA01F11AE0B0}" sibTransId="{E9C5964C-C048-4B0B-BD51-EA4B570F4E37}"/>
    <dgm:cxn modelId="{0966ED0B-6498-4361-91E9-B6D66EBBCE38}" type="presParOf" srcId="{42D319F8-FAF8-4C2B-A377-1325679CDD1A}" destId="{39E23D07-7103-4C07-A7DA-9799E284E322}" srcOrd="0" destOrd="0" presId="urn:microsoft.com/office/officeart/2005/8/layout/cycle4#1"/>
    <dgm:cxn modelId="{E08F3636-8782-49EE-B0F8-69D42FD61376}" type="presParOf" srcId="{39E23D07-7103-4C07-A7DA-9799E284E322}" destId="{D1C71274-9FDD-44AC-892E-19CF66D38B7D}" srcOrd="0" destOrd="0" presId="urn:microsoft.com/office/officeart/2005/8/layout/cycle4#1"/>
    <dgm:cxn modelId="{1A4F3442-5056-461C-8EC7-D0E0D904A114}" type="presParOf" srcId="{D1C71274-9FDD-44AC-892E-19CF66D38B7D}" destId="{32E1B766-8762-4925-A599-7194B03FEA0E}" srcOrd="0" destOrd="0" presId="urn:microsoft.com/office/officeart/2005/8/layout/cycle4#1"/>
    <dgm:cxn modelId="{3C5B5E76-418E-407A-A5E9-6504BC327B36}" type="presParOf" srcId="{D1C71274-9FDD-44AC-892E-19CF66D38B7D}" destId="{60D80373-D8AA-44A8-AE11-41593EF25BC3}" srcOrd="1" destOrd="0" presId="urn:microsoft.com/office/officeart/2005/8/layout/cycle4#1"/>
    <dgm:cxn modelId="{F0B6E872-1368-4C3C-B585-528EDDC4AAAD}" type="presParOf" srcId="{39E23D07-7103-4C07-A7DA-9799E284E322}" destId="{4A0714BD-4984-42F3-A803-0524EFDC4FE8}" srcOrd="1" destOrd="0" presId="urn:microsoft.com/office/officeart/2005/8/layout/cycle4#1"/>
    <dgm:cxn modelId="{C4E2E5AB-D18E-4EAF-96C7-07506739C528}" type="presParOf" srcId="{4A0714BD-4984-42F3-A803-0524EFDC4FE8}" destId="{9D0A6159-F6E2-4365-BB1C-54514C0345BC}" srcOrd="0" destOrd="0" presId="urn:microsoft.com/office/officeart/2005/8/layout/cycle4#1"/>
    <dgm:cxn modelId="{814FF6C2-27BC-48F3-9B0E-6B1145556A00}" type="presParOf" srcId="{4A0714BD-4984-42F3-A803-0524EFDC4FE8}" destId="{FAC5176E-2936-4BFD-9D22-30749CF78FF7}" srcOrd="1" destOrd="0" presId="urn:microsoft.com/office/officeart/2005/8/layout/cycle4#1"/>
    <dgm:cxn modelId="{B876E0C4-BEB2-4EAE-9349-733A427C274C}" type="presParOf" srcId="{39E23D07-7103-4C07-A7DA-9799E284E322}" destId="{7FCCF964-5DE9-4F43-ADD3-DE3642CF2C45}" srcOrd="2" destOrd="0" presId="urn:microsoft.com/office/officeart/2005/8/layout/cycle4#1"/>
    <dgm:cxn modelId="{D525A682-AE69-45B8-AD95-16530D29FF76}" type="presParOf" srcId="{7FCCF964-5DE9-4F43-ADD3-DE3642CF2C45}" destId="{FC635B04-28E2-4006-807D-4B3A1FF101FA}" srcOrd="0" destOrd="0" presId="urn:microsoft.com/office/officeart/2005/8/layout/cycle4#1"/>
    <dgm:cxn modelId="{9261E183-DBF6-46EB-8868-E5C8866ECF3B}" type="presParOf" srcId="{7FCCF964-5DE9-4F43-ADD3-DE3642CF2C45}" destId="{755B1C97-69D0-42F0-B530-202E522DE7AB}" srcOrd="1" destOrd="0" presId="urn:microsoft.com/office/officeart/2005/8/layout/cycle4#1"/>
    <dgm:cxn modelId="{8F8941C5-0693-4E5B-89DC-A3A4A1A7F19E}" type="presParOf" srcId="{39E23D07-7103-4C07-A7DA-9799E284E322}" destId="{3D06B76B-9810-48CE-B3B2-3A4294917B32}" srcOrd="3" destOrd="0" presId="urn:microsoft.com/office/officeart/2005/8/layout/cycle4#1"/>
    <dgm:cxn modelId="{5F3B0175-5B9A-4F01-93B5-8BD88911AD6C}" type="presParOf" srcId="{3D06B76B-9810-48CE-B3B2-3A4294917B32}" destId="{7C324F5F-230A-40D5-8F20-68298712DA78}" srcOrd="0" destOrd="0" presId="urn:microsoft.com/office/officeart/2005/8/layout/cycle4#1"/>
    <dgm:cxn modelId="{DFCD1CC7-B0EE-4033-89CB-BB8F1E6F9559}" type="presParOf" srcId="{3D06B76B-9810-48CE-B3B2-3A4294917B32}" destId="{593B4ABA-7066-4D74-B671-73D69D18F51F}" srcOrd="1" destOrd="0" presId="urn:microsoft.com/office/officeart/2005/8/layout/cycle4#1"/>
    <dgm:cxn modelId="{A4F6D17B-3720-41CA-866D-7C50D4370C37}" type="presParOf" srcId="{39E23D07-7103-4C07-A7DA-9799E284E322}" destId="{7B7E062C-A4B6-43D2-B953-115A789D19CD}" srcOrd="4" destOrd="0" presId="urn:microsoft.com/office/officeart/2005/8/layout/cycle4#1"/>
    <dgm:cxn modelId="{450FCA3E-D3DF-48DD-ADFF-E79D0AF71D0F}" type="presParOf" srcId="{42D319F8-FAF8-4C2B-A377-1325679CDD1A}" destId="{743F67DF-E89E-4AAA-96DD-F45AD17BCCF6}" srcOrd="1" destOrd="0" presId="urn:microsoft.com/office/officeart/2005/8/layout/cycle4#1"/>
    <dgm:cxn modelId="{08F587B0-B98B-4977-9496-990826F881C7}" type="presParOf" srcId="{743F67DF-E89E-4AAA-96DD-F45AD17BCCF6}" destId="{B46D550A-3806-406E-98C3-A64B3D01DCEF}" srcOrd="0" destOrd="0" presId="urn:microsoft.com/office/officeart/2005/8/layout/cycle4#1"/>
    <dgm:cxn modelId="{64B142CE-5DE3-448D-803B-456811BCD508}" type="presParOf" srcId="{743F67DF-E89E-4AAA-96DD-F45AD17BCCF6}" destId="{6EE3044C-91CD-432A-9A0F-FE422BA70087}" srcOrd="1" destOrd="0" presId="urn:microsoft.com/office/officeart/2005/8/layout/cycle4#1"/>
    <dgm:cxn modelId="{3D540722-B5AA-432B-8896-6D4A301265F7}" type="presParOf" srcId="{743F67DF-E89E-4AAA-96DD-F45AD17BCCF6}" destId="{B1123211-F163-46D7-9674-0CCA87A0DE30}" srcOrd="2" destOrd="0" presId="urn:microsoft.com/office/officeart/2005/8/layout/cycle4#1"/>
    <dgm:cxn modelId="{39B6271C-DADE-4CDA-8150-880503B7ECE8}" type="presParOf" srcId="{743F67DF-E89E-4AAA-96DD-F45AD17BCCF6}" destId="{5F0888D0-945A-4C60-954C-820CEB1EA5BF}" srcOrd="3" destOrd="0" presId="urn:microsoft.com/office/officeart/2005/8/layout/cycle4#1"/>
    <dgm:cxn modelId="{909E52AF-7998-4B25-A797-D17BFA2F3D72}" type="presParOf" srcId="{743F67DF-E89E-4AAA-96DD-F45AD17BCCF6}" destId="{9EB1CDC2-2E39-4316-AA98-7F94981BB822}" srcOrd="4" destOrd="0" presId="urn:microsoft.com/office/officeart/2005/8/layout/cycle4#1"/>
    <dgm:cxn modelId="{481C2565-C6DF-48C4-B3ED-A7EBB7947336}" type="presParOf" srcId="{42D319F8-FAF8-4C2B-A377-1325679CDD1A}" destId="{317B5E29-8DC3-4AFC-8BC3-A02EF5D8EFCD}" srcOrd="2" destOrd="0" presId="urn:microsoft.com/office/officeart/2005/8/layout/cycle4#1"/>
    <dgm:cxn modelId="{9C2F8045-EEAD-4199-93C6-13C79B8C5B62}" type="presParOf" srcId="{42D319F8-FAF8-4C2B-A377-1325679CDD1A}" destId="{9819675C-7DEC-4441-AA01-623ED7B14CAF}" srcOrd="3" destOrd="0" presId="urn:microsoft.com/office/officeart/2005/8/layout/cycle4#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081CBE3-149D-4FF3-A941-B6D48FE6A60C}" type="doc">
      <dgm:prSet loTypeId="urn:microsoft.com/office/officeart/2005/8/layout/vList2" loCatId="list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id-ID"/>
        </a:p>
      </dgm:t>
    </dgm:pt>
    <dgm:pt modelId="{0C6876FD-BCFC-4250-A93C-14903AFF4FBE}">
      <dgm:prSet custT="1"/>
      <dgm:spPr/>
      <dgm:t>
        <a:bodyPr/>
        <a:lstStyle/>
        <a:p>
          <a:pPr algn="ctr" rtl="0"/>
          <a:r>
            <a:rPr lang="id-ID" sz="2800" b="1" i="1" dirty="0">
              <a:solidFill>
                <a:schemeClr val="tx1"/>
              </a:solidFill>
              <a:latin typeface="Berlin Sans FB" pitchFamily="34" charset="0"/>
            </a:rPr>
            <a:t>Primary health </a:t>
          </a:r>
          <a:r>
            <a:rPr lang="en-US" sz="2800" b="1" i="1" dirty="0">
              <a:solidFill>
                <a:schemeClr val="tx1"/>
              </a:solidFill>
              <a:latin typeface="Berlin Sans FB" pitchFamily="34" charset="0"/>
            </a:rPr>
            <a:t>care </a:t>
          </a:r>
          <a:r>
            <a:rPr lang="en-US" sz="3600" b="1" i="1" dirty="0">
              <a:solidFill>
                <a:schemeClr val="tx1"/>
              </a:solidFill>
              <a:latin typeface="Berlin Sans FB" pitchFamily="34" charset="0"/>
            </a:rPr>
            <a:t>roles</a:t>
          </a:r>
          <a:r>
            <a:rPr lang="en-US" sz="2800" b="1" i="1" dirty="0">
              <a:solidFill>
                <a:schemeClr val="tx1"/>
              </a:solidFill>
              <a:latin typeface="Berlin Sans FB" pitchFamily="34" charset="0"/>
            </a:rPr>
            <a:t> for Pharmacist include</a:t>
          </a:r>
        </a:p>
        <a:p>
          <a:pPr algn="ctr" rtl="0"/>
          <a:r>
            <a:rPr lang="en-US" sz="2400" b="1" i="1" dirty="0">
              <a:latin typeface="Berlin Sans FB" pitchFamily="34" charset="0"/>
            </a:rPr>
            <a:t> (source: FIP-WHO)</a:t>
          </a:r>
        </a:p>
      </dgm:t>
    </dgm:pt>
    <dgm:pt modelId="{A46DEBBA-26E9-4BFF-ACE1-5BD9BF5DCE9A}" type="parTrans" cxnId="{1E5FC7A4-F9E5-4035-AEBA-BD372981E702}">
      <dgm:prSet/>
      <dgm:spPr/>
      <dgm:t>
        <a:bodyPr/>
        <a:lstStyle/>
        <a:p>
          <a:endParaRPr lang="id-ID">
            <a:latin typeface="Berlin Sans FB" pitchFamily="34" charset="0"/>
          </a:endParaRPr>
        </a:p>
      </dgm:t>
    </dgm:pt>
    <dgm:pt modelId="{D9A662D9-FCEF-4E0A-A487-48FA371A5F99}" type="sibTrans" cxnId="{1E5FC7A4-F9E5-4035-AEBA-BD372981E702}">
      <dgm:prSet/>
      <dgm:spPr/>
      <dgm:t>
        <a:bodyPr/>
        <a:lstStyle/>
        <a:p>
          <a:endParaRPr lang="id-ID">
            <a:latin typeface="Berlin Sans FB" pitchFamily="34" charset="0"/>
          </a:endParaRPr>
        </a:p>
      </dgm:t>
    </dgm:pt>
    <dgm:pt modelId="{CA1E43F8-CFCE-4E17-95A6-25C642C73DB8}" type="pres">
      <dgm:prSet presAssocID="{C081CBE3-149D-4FF3-A941-B6D48FE6A60C}" presName="linear" presStyleCnt="0">
        <dgm:presLayoutVars>
          <dgm:animLvl val="lvl"/>
          <dgm:resizeHandles val="exact"/>
        </dgm:presLayoutVars>
      </dgm:prSet>
      <dgm:spPr/>
    </dgm:pt>
    <dgm:pt modelId="{D7226541-C065-477B-B244-2C32B4227FE5}" type="pres">
      <dgm:prSet presAssocID="{0C6876FD-BCFC-4250-A93C-14903AFF4FBE}" presName="parentText" presStyleLbl="node1" presStyleIdx="0" presStyleCnt="1" custScaleY="264443">
        <dgm:presLayoutVars>
          <dgm:chMax val="0"/>
          <dgm:bulletEnabled val="1"/>
        </dgm:presLayoutVars>
      </dgm:prSet>
      <dgm:spPr/>
    </dgm:pt>
  </dgm:ptLst>
  <dgm:cxnLst>
    <dgm:cxn modelId="{F6228917-E950-4850-81C8-6EBC6F140F86}" type="presOf" srcId="{0C6876FD-BCFC-4250-A93C-14903AFF4FBE}" destId="{D7226541-C065-477B-B244-2C32B4227FE5}" srcOrd="0" destOrd="0" presId="urn:microsoft.com/office/officeart/2005/8/layout/vList2"/>
    <dgm:cxn modelId="{1E5FC7A4-F9E5-4035-AEBA-BD372981E702}" srcId="{C081CBE3-149D-4FF3-A941-B6D48FE6A60C}" destId="{0C6876FD-BCFC-4250-A93C-14903AFF4FBE}" srcOrd="0" destOrd="0" parTransId="{A46DEBBA-26E9-4BFF-ACE1-5BD9BF5DCE9A}" sibTransId="{D9A662D9-FCEF-4E0A-A487-48FA371A5F99}"/>
    <dgm:cxn modelId="{567D9FE2-F938-472D-83F1-AB4E4ED01112}" type="presOf" srcId="{C081CBE3-149D-4FF3-A941-B6D48FE6A60C}" destId="{CA1E43F8-CFCE-4E17-95A6-25C642C73DB8}" srcOrd="0" destOrd="0" presId="urn:microsoft.com/office/officeart/2005/8/layout/vList2"/>
    <dgm:cxn modelId="{C7D4DFDA-7075-408D-BEC6-9CBED31D2B3A}" type="presParOf" srcId="{CA1E43F8-CFCE-4E17-95A6-25C642C73DB8}" destId="{D7226541-C065-477B-B244-2C32B4227FE5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C635B04-28E2-4006-807D-4B3A1FF101FA}">
      <dsp:nvSpPr>
        <dsp:cNvPr id="0" name=""/>
        <dsp:cNvSpPr/>
      </dsp:nvSpPr>
      <dsp:spPr>
        <a:xfrm>
          <a:off x="4820850" y="3077654"/>
          <a:ext cx="2235825" cy="144830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t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700" kern="1200" dirty="0" err="1"/>
            <a:t>Asuhan</a:t>
          </a:r>
          <a:r>
            <a:rPr lang="en-US" sz="1700" kern="1200" dirty="0"/>
            <a:t> </a:t>
          </a:r>
          <a:r>
            <a:rPr lang="en-US" sz="1700" kern="1200" dirty="0" err="1"/>
            <a:t>gizi</a:t>
          </a:r>
          <a:endParaRPr lang="en-US" sz="1700" kern="1200" dirty="0"/>
        </a:p>
      </dsp:txBody>
      <dsp:txXfrm>
        <a:off x="5523412" y="3471546"/>
        <a:ext cx="1501448" cy="1022601"/>
      </dsp:txXfrm>
    </dsp:sp>
    <dsp:sp modelId="{7C324F5F-230A-40D5-8F20-68298712DA78}">
      <dsp:nvSpPr>
        <dsp:cNvPr id="0" name=""/>
        <dsp:cNvSpPr/>
      </dsp:nvSpPr>
      <dsp:spPr>
        <a:xfrm>
          <a:off x="1172924" y="3077654"/>
          <a:ext cx="2235825" cy="144830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t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700" kern="1200" dirty="0" err="1"/>
            <a:t>Asuhan</a:t>
          </a:r>
          <a:r>
            <a:rPr lang="en-US" sz="1700" kern="1200" dirty="0"/>
            <a:t> </a:t>
          </a:r>
          <a:r>
            <a:rPr lang="en-US" sz="1700" kern="1200" dirty="0" err="1"/>
            <a:t>kefarmasian</a:t>
          </a:r>
          <a:endParaRPr lang="en-US" sz="1700" kern="1200" dirty="0"/>
        </a:p>
      </dsp:txBody>
      <dsp:txXfrm>
        <a:off x="1204739" y="3471546"/>
        <a:ext cx="1501448" cy="1022601"/>
      </dsp:txXfrm>
    </dsp:sp>
    <dsp:sp modelId="{9D0A6159-F6E2-4365-BB1C-54514C0345BC}">
      <dsp:nvSpPr>
        <dsp:cNvPr id="0" name=""/>
        <dsp:cNvSpPr/>
      </dsp:nvSpPr>
      <dsp:spPr>
        <a:xfrm>
          <a:off x="4820850" y="0"/>
          <a:ext cx="2235825" cy="144830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t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700" kern="1200" dirty="0" err="1"/>
            <a:t>Asuhan</a:t>
          </a:r>
          <a:r>
            <a:rPr lang="en-US" sz="1700" kern="1200" dirty="0"/>
            <a:t> </a:t>
          </a:r>
          <a:r>
            <a:rPr lang="en-US" sz="1700" kern="1200" dirty="0" err="1"/>
            <a:t>keperawatan</a:t>
          </a:r>
          <a:endParaRPr lang="en-US" sz="1700" kern="1200" dirty="0"/>
        </a:p>
      </dsp:txBody>
      <dsp:txXfrm>
        <a:off x="5523412" y="31815"/>
        <a:ext cx="1501448" cy="1022601"/>
      </dsp:txXfrm>
    </dsp:sp>
    <dsp:sp modelId="{32E1B766-8762-4925-A599-7194B03FEA0E}">
      <dsp:nvSpPr>
        <dsp:cNvPr id="0" name=""/>
        <dsp:cNvSpPr/>
      </dsp:nvSpPr>
      <dsp:spPr>
        <a:xfrm>
          <a:off x="1172924" y="0"/>
          <a:ext cx="2235825" cy="144830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t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700" kern="1200" dirty="0" err="1"/>
            <a:t>Asuhan</a:t>
          </a:r>
          <a:r>
            <a:rPr lang="en-US" sz="1700" kern="1200" dirty="0"/>
            <a:t> </a:t>
          </a:r>
          <a:r>
            <a:rPr lang="en-US" sz="1700" kern="1200" dirty="0" err="1"/>
            <a:t>medis</a:t>
          </a:r>
          <a:endParaRPr lang="en-US" sz="1700" kern="1200" dirty="0"/>
        </a:p>
      </dsp:txBody>
      <dsp:txXfrm>
        <a:off x="1204739" y="31815"/>
        <a:ext cx="1501448" cy="1022601"/>
      </dsp:txXfrm>
    </dsp:sp>
    <dsp:sp modelId="{B46D550A-3806-406E-98C3-A64B3D01DCEF}">
      <dsp:nvSpPr>
        <dsp:cNvPr id="0" name=""/>
        <dsp:cNvSpPr/>
      </dsp:nvSpPr>
      <dsp:spPr>
        <a:xfrm>
          <a:off x="2109798" y="257979"/>
          <a:ext cx="1959741" cy="1959741"/>
        </a:xfrm>
        <a:prstGeom prst="pieWedg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3576" tIns="163576" rIns="163576" bIns="163576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 dirty="0" err="1"/>
            <a:t>dr</a:t>
          </a:r>
          <a:endParaRPr lang="en-US" sz="2300" kern="1200" dirty="0"/>
        </a:p>
      </dsp:txBody>
      <dsp:txXfrm>
        <a:off x="2683793" y="831974"/>
        <a:ext cx="1385746" cy="1385746"/>
      </dsp:txXfrm>
    </dsp:sp>
    <dsp:sp modelId="{6EE3044C-91CD-432A-9A0F-FE422BA70087}">
      <dsp:nvSpPr>
        <dsp:cNvPr id="0" name=""/>
        <dsp:cNvSpPr/>
      </dsp:nvSpPr>
      <dsp:spPr>
        <a:xfrm rot="5400000">
          <a:off x="4160059" y="257979"/>
          <a:ext cx="1959741" cy="1959741"/>
        </a:xfrm>
        <a:prstGeom prst="pieWedg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3576" tIns="163576" rIns="163576" bIns="163576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 dirty="0" err="1"/>
            <a:t>perawat</a:t>
          </a:r>
          <a:endParaRPr lang="en-US" sz="2300" kern="1200" dirty="0"/>
        </a:p>
      </dsp:txBody>
      <dsp:txXfrm rot="-5400000">
        <a:off x="4160059" y="831974"/>
        <a:ext cx="1385746" cy="1385746"/>
      </dsp:txXfrm>
    </dsp:sp>
    <dsp:sp modelId="{B1123211-F163-46D7-9674-0CCA87A0DE30}">
      <dsp:nvSpPr>
        <dsp:cNvPr id="0" name=""/>
        <dsp:cNvSpPr/>
      </dsp:nvSpPr>
      <dsp:spPr>
        <a:xfrm rot="10800000">
          <a:off x="4160059" y="2308241"/>
          <a:ext cx="1959741" cy="1959741"/>
        </a:xfrm>
        <a:prstGeom prst="pieWedg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3576" tIns="163576" rIns="163576" bIns="163576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 dirty="0" err="1"/>
            <a:t>Ahli</a:t>
          </a:r>
          <a:r>
            <a:rPr lang="en-US" sz="2300" kern="1200" dirty="0"/>
            <a:t> </a:t>
          </a:r>
          <a:r>
            <a:rPr lang="en-US" sz="2300" kern="1200" dirty="0" err="1"/>
            <a:t>gizi</a:t>
          </a:r>
          <a:endParaRPr lang="en-US" sz="2300" kern="1200" dirty="0"/>
        </a:p>
      </dsp:txBody>
      <dsp:txXfrm rot="10800000">
        <a:off x="4160059" y="2308241"/>
        <a:ext cx="1385746" cy="1385746"/>
      </dsp:txXfrm>
    </dsp:sp>
    <dsp:sp modelId="{5F0888D0-945A-4C60-954C-820CEB1EA5BF}">
      <dsp:nvSpPr>
        <dsp:cNvPr id="0" name=""/>
        <dsp:cNvSpPr/>
      </dsp:nvSpPr>
      <dsp:spPr>
        <a:xfrm rot="16200000">
          <a:off x="2109798" y="2308241"/>
          <a:ext cx="1959741" cy="1959741"/>
        </a:xfrm>
        <a:prstGeom prst="pieWedg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3576" tIns="163576" rIns="163576" bIns="163576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 dirty="0" err="1"/>
            <a:t>apoteker</a:t>
          </a:r>
          <a:endParaRPr lang="en-US" sz="2300" kern="1200" dirty="0"/>
        </a:p>
      </dsp:txBody>
      <dsp:txXfrm rot="5400000">
        <a:off x="2683793" y="2308241"/>
        <a:ext cx="1385746" cy="1385746"/>
      </dsp:txXfrm>
    </dsp:sp>
    <dsp:sp modelId="{317B5E29-8DC3-4AFC-8BC3-A02EF5D8EFCD}">
      <dsp:nvSpPr>
        <dsp:cNvPr id="0" name=""/>
        <dsp:cNvSpPr/>
      </dsp:nvSpPr>
      <dsp:spPr>
        <a:xfrm>
          <a:off x="3776484" y="1855644"/>
          <a:ext cx="676631" cy="588375"/>
        </a:xfrm>
        <a:prstGeom prst="circularArrow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819675C-7DEC-4441-AA01-623ED7B14CAF}">
      <dsp:nvSpPr>
        <dsp:cNvPr id="0" name=""/>
        <dsp:cNvSpPr/>
      </dsp:nvSpPr>
      <dsp:spPr>
        <a:xfrm rot="10800000">
          <a:off x="3776484" y="2081942"/>
          <a:ext cx="676631" cy="588375"/>
        </a:xfrm>
        <a:prstGeom prst="circularArrow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7226541-C065-477B-B244-2C32B4227FE5}">
      <dsp:nvSpPr>
        <dsp:cNvPr id="0" name=""/>
        <dsp:cNvSpPr/>
      </dsp:nvSpPr>
      <dsp:spPr>
        <a:xfrm>
          <a:off x="0" y="15126"/>
          <a:ext cx="8839200" cy="1112746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d-ID" sz="2800" b="1" i="1" kern="1200" dirty="0">
              <a:solidFill>
                <a:schemeClr val="tx1"/>
              </a:solidFill>
              <a:latin typeface="Berlin Sans FB" pitchFamily="34" charset="0"/>
            </a:rPr>
            <a:t>Primary health </a:t>
          </a:r>
          <a:r>
            <a:rPr lang="en-US" sz="2800" b="1" i="1" kern="1200" dirty="0">
              <a:solidFill>
                <a:schemeClr val="tx1"/>
              </a:solidFill>
              <a:latin typeface="Berlin Sans FB" pitchFamily="34" charset="0"/>
            </a:rPr>
            <a:t>care </a:t>
          </a:r>
          <a:r>
            <a:rPr lang="en-US" sz="3600" b="1" i="1" kern="1200" dirty="0">
              <a:solidFill>
                <a:schemeClr val="tx1"/>
              </a:solidFill>
              <a:latin typeface="Berlin Sans FB" pitchFamily="34" charset="0"/>
            </a:rPr>
            <a:t>roles</a:t>
          </a:r>
          <a:r>
            <a:rPr lang="en-US" sz="2800" b="1" i="1" kern="1200" dirty="0">
              <a:solidFill>
                <a:schemeClr val="tx1"/>
              </a:solidFill>
              <a:latin typeface="Berlin Sans FB" pitchFamily="34" charset="0"/>
            </a:rPr>
            <a:t> for Pharmacist include</a:t>
          </a:r>
        </a:p>
        <a:p>
          <a:pPr marL="0" lvl="0" indent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i="1" kern="1200" dirty="0">
              <a:latin typeface="Berlin Sans FB" pitchFamily="34" charset="0"/>
            </a:rPr>
            <a:t> (source: FIP-WHO)</a:t>
          </a:r>
        </a:p>
      </dsp:txBody>
      <dsp:txXfrm>
        <a:off x="54320" y="69446"/>
        <a:ext cx="8730560" cy="100410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4#1">
  <dgm:title val=""/>
  <dgm:desc val=""/>
  <dgm:catLst>
    <dgm:cat type="relationship" pri="26000"/>
    <dgm:cat type="cycle" pri="13000"/>
    <dgm:cat type="matrix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41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cycleMatrixDiagram">
    <dgm:varLst>
      <dgm:chMax val="1"/>
      <dgm:dir/>
      <dgm:animLvl val="lvl"/>
      <dgm:resizeHandles val="exact"/>
    </dgm:varLst>
    <dgm:alg type="composite">
      <dgm:param type="ar" val="1.3"/>
    </dgm:alg>
    <dgm:shape xmlns:r="http://schemas.openxmlformats.org/officeDocument/2006/relationships" r:blip="">
      <dgm:adjLst/>
    </dgm:shape>
    <dgm:presOf/>
    <dgm:constrLst>
      <dgm:constr type="w" for="ch" forName="children" refType="w"/>
      <dgm:constr type="h" for="ch" forName="children" refType="w" refFor="ch" refForName="children" fact="0.77"/>
      <dgm:constr type="ctrX" for="ch" forName="children" refType="w" fact="0.5"/>
      <dgm:constr type="ctrY" for="ch" forName="children" refType="h" fact="0.5"/>
      <dgm:constr type="w" for="ch" forName="circle" refType="w"/>
      <dgm:constr type="h" for="ch" forName="circle" refType="h"/>
      <dgm:constr type="ctrX" for="ch" forName="circle" refType="w" fact="0.5"/>
      <dgm:constr type="ctrY" for="ch" forName="circle" refType="h" fact="0.5"/>
      <dgm:constr type="w" for="ch" forName="center1" refType="w" fact="0.115"/>
      <dgm:constr type="h" for="ch" forName="center1" refType="w" fact="0.1"/>
      <dgm:constr type="ctrX" for="ch" forName="center1" refType="w" fact="0.5"/>
      <dgm:constr type="ctrY" for="ch" forName="center1" refType="h" fact="0.475"/>
      <dgm:constr type="w" for="ch" forName="center2" refType="w" fact="0.115"/>
      <dgm:constr type="h" for="ch" forName="center2" refType="w" fact="0.1"/>
      <dgm:constr type="ctrX" for="ch" forName="center2" refType="w" fact="0.5"/>
      <dgm:constr type="ctrY" for="ch" forName="center2" refType="h" fact="0.525"/>
    </dgm:constrLst>
    <dgm:ruleLst/>
    <dgm:choose name="Name0">
      <dgm:if name="Name1" axis="ch" ptType="node" func="cnt" op="gte" val="1">
        <dgm:layoutNode name="children">
          <dgm:alg type="composite">
            <dgm:param type="ar" val="1.3"/>
          </dgm:alg>
          <dgm:shape xmlns:r="http://schemas.openxmlformats.org/officeDocument/2006/relationships" r:blip="">
            <dgm:adjLst/>
          </dgm:shape>
          <dgm:presOf/>
          <dgm:choose name="Name2">
            <dgm:if name="Name3" func="var" arg="dir" op="equ" val="norm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l" for="ch" forName="child1group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r" for="ch" forName="child2group" refType="w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r" for="ch" forName="child3group" refType="w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l" for="ch" forName="child4group"/>
              </dgm:constrLst>
            </dgm:if>
            <dgm:else name="Name4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r" for="ch" forName="child1group" refType="w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l" for="ch" forName="child2group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l" for="ch" forName="child3group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r" for="ch" forName="child4group" refType="w"/>
              </dgm:constrLst>
            </dgm:else>
          </dgm:choose>
          <dgm:ruleLst/>
          <dgm:choose name="Name5">
            <dgm:if name="Name6" axis="ch ch" ptType="node node" st="1 1" cnt="1 0" func="cnt" op="gte" val="1">
              <dgm:layoutNode name="child1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7">
                  <dgm:if name="Name8" func="var" arg="dir" op="equ" val="norm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l" for="ch" forName="child1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l" for="ch" forName="child1Text"/>
                    </dgm:constrLst>
                  </dgm:if>
                  <dgm:else name="Name9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r" for="ch" forName="child1" refType="w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r" for="ch" forName="child1Text" refType="w"/>
                    </dgm:constrLst>
                  </dgm:else>
                </dgm:choose>
                <dgm:ruleLst/>
                <dgm:layoutNode name="child1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1 1" cnt="1 0"/>
                  <dgm:constrLst/>
                  <dgm:ruleLst/>
                </dgm:layoutNode>
                <dgm:layoutNode name="child1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1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0"/>
          </dgm:choose>
          <dgm:choose name="Name11">
            <dgm:if name="Name12" axis="ch ch" ptType="node node" st="2 1" cnt="1 0" func="cnt" op="gte" val="1">
              <dgm:layoutNode name="child2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choose name="Name13">
                  <dgm:if name="Name14" func="var" arg="dir" op="equ" val="norm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r" for="ch" forName="child2" refType="w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r" for="ch" forName="child2Text" refType="w"/>
                    </dgm:constrLst>
                  </dgm:if>
                  <dgm:else name="Name15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l" for="ch" forName="child2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l" for="ch" forName="child2Text"/>
                    </dgm:constrLst>
                  </dgm:else>
                </dgm:choose>
                <dgm:ruleLst/>
                <dgm:layoutNode name="child2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2 1" cnt="1 0"/>
                  <dgm:constrLst/>
                  <dgm:ruleLst/>
                </dgm:layoutNode>
                <dgm:layoutNode name="child2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2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6"/>
          </dgm:choose>
          <dgm:choose name="Name17">
            <dgm:if name="Name18" axis="ch ch" ptType="node node" st="3 1" cnt="1 0" func="cnt" op="gte" val="1">
              <dgm:layoutNode name="child3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19">
                  <dgm:if name="Name20" func="var" arg="dir" op="equ" val="norm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r" for="ch" forName="child3" refType="w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r" for="ch" forName="child3Text" refType="w"/>
                    </dgm:constrLst>
                  </dgm:if>
                  <dgm:else name="Name21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l" for="ch" forName="child3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l" for="ch" forName="child3Text"/>
                    </dgm:constrLst>
                  </dgm:else>
                </dgm:choose>
                <dgm:ruleLst/>
                <dgm:layoutNode name="child3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3 1" cnt="1 0"/>
                  <dgm:constrLst/>
                  <dgm:ruleLst/>
                </dgm:layoutNode>
                <dgm:layoutNode name="child3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3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2"/>
          </dgm:choose>
          <dgm:choose name="Name23">
            <dgm:if name="Name24" axis="ch ch" ptType="node node" st="4 1" cnt="1 0" func="cnt" op="gte" val="1">
              <dgm:layoutNode name="child4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25">
                  <dgm:if name="Name26" func="var" arg="dir" op="equ" val="norm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l" for="ch" forName="child4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l" for="ch" forName="child4Text"/>
                    </dgm:constrLst>
                  </dgm:if>
                  <dgm:else name="Name27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r" for="ch" forName="child4" refType="w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r" for="ch" forName="child4Text" refType="w"/>
                    </dgm:constrLst>
                  </dgm:else>
                </dgm:choose>
                <dgm:ruleLst/>
                <dgm:layoutNode name="child4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4 1" cnt="1 0"/>
                  <dgm:constrLst/>
                  <dgm:ruleLst/>
                </dgm:layoutNode>
                <dgm:layoutNode name="child4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4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8"/>
          </dgm:choose>
          <dgm:layoutNode name="child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ircle">
          <dgm:alg type="composite">
            <dgm:param type="ar" val="1"/>
          </dgm:alg>
          <dgm:shape xmlns:r="http://schemas.openxmlformats.org/officeDocument/2006/relationships" r:blip="">
            <dgm:adjLst/>
          </dgm:shape>
          <dgm:presOf/>
          <dgm:choose name="Name29">
            <dgm:if name="Name30" func="var" arg="dir" op="equ" val="norm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r" for="ch" forName="quadrant1" refType="w" fact="0.5"/>
                <dgm:constr type="rOff" for="ch" forName="quadrant1" refType="w" fact="-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l" for="ch" forName="quadrant2" refType="w" fact="0.5"/>
                <dgm:constr type="lOff" for="ch" forName="quadrant2" refType="w" fact="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l" for="ch" forName="quadrant3" refType="w" fact="0.5"/>
                <dgm:constr type="lOff" for="ch" forName="quadrant3" refType="w" fact="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r" for="ch" forName="quadrant4" refType="w" fact="0.5"/>
                <dgm:constr type="rOff" for="ch" forName="quadrant4" refType="w" fact="-0.01"/>
              </dgm:constrLst>
            </dgm:if>
            <dgm:else name="Name31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l" for="ch" forName="quadrant1" refType="w" fact="0.5"/>
                <dgm:constr type="lOff" for="ch" forName="quadrant1" refType="w" fact="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r" for="ch" forName="quadrant2" refType="w" fact="0.5"/>
                <dgm:constr type="rOff" for="ch" forName="quadrant2" refType="w" fact="-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r" for="ch" forName="quadrant3" refType="w" fact="0.5"/>
                <dgm:constr type="rOff" for="ch" forName="quadrant3" refType="w" fact="-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l" for="ch" forName="quadrant4" refType="w" fact="0.5"/>
                <dgm:constr type="lOff" for="ch" forName="quadrant4" refType="w" fact="0.01"/>
              </dgm:constrLst>
            </dgm:else>
          </dgm:choose>
          <dgm:ruleLst/>
          <dgm:layoutNode name="quadrant1" styleLbl="node1">
            <dgm:varLst>
              <dgm:chMax val="1"/>
              <dgm:bulletEnabled val="1"/>
            </dgm:varLst>
            <dgm:alg type="tx"/>
            <dgm:choose name="Name32">
              <dgm:if name="Name33" func="var" arg="dir" op="equ" val="norm">
                <dgm:shape xmlns:r="http://schemas.openxmlformats.org/officeDocument/2006/relationships" type="pieWedge" r:blip="">
                  <dgm:adjLst/>
                </dgm:shape>
              </dgm:if>
              <dgm:else name="Name34">
                <dgm:shape xmlns:r="http://schemas.openxmlformats.org/officeDocument/2006/relationships" rot="90" type="pieWedge" r:blip="">
                  <dgm:adjLst/>
                </dgm:shape>
              </dgm:else>
            </dgm:choose>
            <dgm:presOf axis="ch" ptType="node" cnt="1"/>
            <dgm:constrLst/>
            <dgm:ruleLst>
              <dgm:rule type="primFontSz" val="5" fact="NaN" max="NaN"/>
            </dgm:ruleLst>
          </dgm:layoutNode>
          <dgm:layoutNode name="quadrant2" styleLbl="node1">
            <dgm:varLst>
              <dgm:chMax val="1"/>
              <dgm:bulletEnabled val="1"/>
            </dgm:varLst>
            <dgm:alg type="tx"/>
            <dgm:choose name="Name35">
              <dgm:if name="Name36" func="var" arg="dir" op="equ" val="norm">
                <dgm:shape xmlns:r="http://schemas.openxmlformats.org/officeDocument/2006/relationships" rot="90" type="pieWedge" r:blip="">
                  <dgm:adjLst/>
                </dgm:shape>
              </dgm:if>
              <dgm:else name="Name37">
                <dgm:shape xmlns:r="http://schemas.openxmlformats.org/officeDocument/2006/relationships" type="pieWedge" r:blip="">
                  <dgm:adjLst/>
                </dgm:shape>
              </dgm:else>
            </dgm:choose>
            <dgm:presOf axis="ch" ptType="node" st="2" cnt="1"/>
            <dgm:constrLst/>
            <dgm:ruleLst>
              <dgm:rule type="primFontSz" val="5" fact="NaN" max="NaN"/>
            </dgm:ruleLst>
          </dgm:layoutNode>
          <dgm:layoutNode name="quadrant3" styleLbl="node1">
            <dgm:varLst>
              <dgm:chMax val="1"/>
              <dgm:bulletEnabled val="1"/>
            </dgm:varLst>
            <dgm:alg type="tx"/>
            <dgm:choose name="Name38">
              <dgm:if name="Name39" func="var" arg="dir" op="equ" val="norm">
                <dgm:shape xmlns:r="http://schemas.openxmlformats.org/officeDocument/2006/relationships" rot="180" type="pieWedge" r:blip="">
                  <dgm:adjLst/>
                </dgm:shape>
              </dgm:if>
              <dgm:else name="Name40">
                <dgm:shape xmlns:r="http://schemas.openxmlformats.org/officeDocument/2006/relationships" rot="270" type="pieWedge" r:blip="">
                  <dgm:adjLst/>
                </dgm:shape>
              </dgm:else>
            </dgm:choose>
            <dgm:presOf axis="ch" ptType="node" st="3" cnt="1"/>
            <dgm:constrLst/>
            <dgm:ruleLst>
              <dgm:rule type="primFontSz" val="5" fact="NaN" max="NaN"/>
            </dgm:ruleLst>
          </dgm:layoutNode>
          <dgm:layoutNode name="quadrant4" styleLbl="node1">
            <dgm:varLst>
              <dgm:chMax val="1"/>
              <dgm:bulletEnabled val="1"/>
            </dgm:varLst>
            <dgm:alg type="tx"/>
            <dgm:choose name="Name41">
              <dgm:if name="Name42" func="var" arg="dir" op="equ" val="norm">
                <dgm:shape xmlns:r="http://schemas.openxmlformats.org/officeDocument/2006/relationships" rot="270" type="pieWedge" r:blip="">
                  <dgm:adjLst/>
                </dgm:shape>
              </dgm:if>
              <dgm:else name="Name43">
                <dgm:shape xmlns:r="http://schemas.openxmlformats.org/officeDocument/2006/relationships" rot="180" type="pieWedge" r:blip="">
                  <dgm:adjLst/>
                </dgm:shape>
              </dgm:else>
            </dgm:choose>
            <dgm:presOf axis="ch" ptType="node" st="4" cnt="1"/>
            <dgm:constrLst/>
            <dgm:ruleLst>
              <dgm:rule type="primFontSz" val="5" fact="NaN" max="NaN"/>
            </dgm:ruleLst>
          </dgm:layoutNode>
          <dgm:layoutNode name="quadrant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enter1" styleLbl="fgShp">
          <dgm:alg type="sp"/>
          <dgm:choose name="Name44">
            <dgm:if name="Name45" func="var" arg="dir" op="equ" val="norm">
              <dgm:shape xmlns:r="http://schemas.openxmlformats.org/officeDocument/2006/relationships" type="circularArrow" r:blip="" zOrderOff="16">
                <dgm:adjLst/>
              </dgm:shape>
            </dgm:if>
            <dgm:else name="Name46">
              <dgm:shape xmlns:r="http://schemas.openxmlformats.org/officeDocument/2006/relationships" rot="180" type="leftCircularArrow" r:blip="" zOrderOff="16">
                <dgm:adjLst/>
              </dgm:shape>
            </dgm:else>
          </dgm:choose>
          <dgm:presOf/>
          <dgm:constrLst/>
          <dgm:ruleLst/>
        </dgm:layoutNode>
        <dgm:layoutNode name="center2" styleLbl="fgShp">
          <dgm:alg type="sp"/>
          <dgm:choose name="Name47">
            <dgm:if name="Name48" func="var" arg="dir" op="equ" val="norm">
              <dgm:shape xmlns:r="http://schemas.openxmlformats.org/officeDocument/2006/relationships" rot="180" type="circularArrow" r:blip="" zOrderOff="16">
                <dgm:adjLst/>
              </dgm:shape>
            </dgm:if>
            <dgm:else name="Name49">
              <dgm:shape xmlns:r="http://schemas.openxmlformats.org/officeDocument/2006/relationships" type="leftCircularArrow" r:blip="" zOrderOff="16">
                <dgm:adjLst/>
              </dgm:shape>
            </dgm:else>
          </dgm:choose>
          <dgm:presOf/>
          <dgm:constrLst/>
          <dgm:ruleLst/>
        </dgm:layoutNode>
      </dgm:if>
      <dgm:else name="Name50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115213-773D-804C-91CD-DE933BA7F374}" type="datetimeFigureOut">
              <a:rPr lang="en-US" smtClean="0"/>
              <a:t>11/21/18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1A5194-5134-3D4E-B30C-078F4C3781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58709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553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/>
          </a:p>
        </p:txBody>
      </p:sp>
      <p:sp>
        <p:nvSpPr>
          <p:cNvPr id="655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AC09E3C-F3A8-4051-8412-105ADDB4C60F}" type="slidenum">
              <a:rPr lang="en-US" smtClean="0">
                <a:latin typeface="Arial" charset="0"/>
              </a:rPr>
              <a:pPr/>
              <a:t>32</a:t>
            </a:fld>
            <a:endParaRPr lang="en-US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05609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Slide Image Placeholder 1">
            <a:extLst>
              <a:ext uri="{FF2B5EF4-FFF2-40B4-BE49-F238E27FC236}">
                <a16:creationId xmlns:a16="http://schemas.microsoft.com/office/drawing/2014/main" id="{96E75E2F-3F7B-F74C-A1E8-A2CF9B634A0C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43" name="Notes Placeholder 2">
            <a:extLst>
              <a:ext uri="{FF2B5EF4-FFF2-40B4-BE49-F238E27FC236}">
                <a16:creationId xmlns:a16="http://schemas.microsoft.com/office/drawing/2014/main" id="{F304A857-3065-4742-BAC0-F445C8954420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defTabSz="508000" eaLnBrk="1" hangingPunct="1">
              <a:lnSpc>
                <a:spcPct val="129000"/>
              </a:lnSpc>
              <a:spcBef>
                <a:spcPct val="0"/>
              </a:spcBef>
            </a:pPr>
            <a:r>
              <a:rPr lang="en-US" altLang="ko-KR" sz="3200">
                <a:solidFill>
                  <a:srgbClr val="000000"/>
                </a:solidFill>
                <a:latin typeface="Calibri" panose="020F0502020204030204" pitchFamily="34" charset="0"/>
                <a:ea typeface="Gulim" panose="020B0600000101010101" pitchFamily="34" charset="-127"/>
              </a:rPr>
              <a:t>Hadirin yang berbahagia, </a:t>
            </a:r>
          </a:p>
          <a:p>
            <a:pPr defTabSz="508000" eaLnBrk="1" hangingPunct="1">
              <a:lnSpc>
                <a:spcPct val="129000"/>
              </a:lnSpc>
              <a:spcBef>
                <a:spcPct val="0"/>
              </a:spcBef>
            </a:pPr>
            <a:endParaRPr lang="en-US" altLang="ko-KR" sz="3200">
              <a:solidFill>
                <a:srgbClr val="000000"/>
              </a:solidFill>
              <a:latin typeface="Calibri" panose="020F0502020204030204" pitchFamily="34" charset="0"/>
              <a:ea typeface="Gulim" panose="020B0600000101010101" pitchFamily="34" charset="-127"/>
            </a:endParaRPr>
          </a:p>
          <a:p>
            <a:pPr defTabSz="508000" eaLnBrk="1" hangingPunct="1">
              <a:lnSpc>
                <a:spcPct val="129000"/>
              </a:lnSpc>
              <a:spcBef>
                <a:spcPct val="0"/>
              </a:spcBef>
            </a:pPr>
            <a:r>
              <a:rPr lang="en-US" altLang="ko-KR" sz="3200">
                <a:solidFill>
                  <a:srgbClr val="000000"/>
                </a:solidFill>
                <a:latin typeface="Calibri" panose="020F0502020204030204" pitchFamily="34" charset="0"/>
                <a:ea typeface="Gulim" panose="020B0600000101010101" pitchFamily="34" charset="-127"/>
              </a:rPr>
              <a:t>Berikut ini adalah beberapa point yang menunjukkan pentingnya dilaksanakan pelayanan kefarmasian, yang menjadi pengalaman Australia:</a:t>
            </a:r>
          </a:p>
          <a:p>
            <a:pPr defTabSz="508000" eaLnBrk="1" hangingPunct="1">
              <a:lnSpc>
                <a:spcPct val="129000"/>
              </a:lnSpc>
              <a:spcBef>
                <a:spcPct val="0"/>
              </a:spcBef>
            </a:pPr>
            <a:endParaRPr lang="en-US" altLang="ko-KR" sz="3200">
              <a:solidFill>
                <a:srgbClr val="000000"/>
              </a:solidFill>
              <a:latin typeface="Calibri" panose="020F0502020204030204" pitchFamily="34" charset="0"/>
              <a:ea typeface="Gulim" panose="020B0600000101010101" pitchFamily="34" charset="-127"/>
            </a:endParaRPr>
          </a:p>
          <a:p>
            <a:pPr defTabSz="508000" eaLnBrk="1" hangingPunct="1">
              <a:lnSpc>
                <a:spcPct val="129000"/>
              </a:lnSpc>
              <a:spcBef>
                <a:spcPct val="0"/>
              </a:spcBef>
            </a:pPr>
            <a:r>
              <a:rPr lang="en-US" altLang="ko-KR" sz="3200">
                <a:solidFill>
                  <a:srgbClr val="000000"/>
                </a:solidFill>
                <a:latin typeface="Calibri" panose="020F0502020204030204" pitchFamily="34" charset="0"/>
                <a:ea typeface="Gulim" panose="020B0600000101010101" pitchFamily="34" charset="-127"/>
              </a:rPr>
              <a:t>  Apoteker yg terintegrasi dalam pelayanan kesehatan primer meningkatkan outcome pasien</a:t>
            </a:r>
          </a:p>
          <a:p>
            <a:pPr defTabSz="508000" eaLnBrk="1" hangingPunct="1">
              <a:lnSpc>
                <a:spcPct val="129000"/>
              </a:lnSpc>
              <a:spcBef>
                <a:spcPct val="0"/>
              </a:spcBef>
            </a:pPr>
            <a:r>
              <a:rPr lang="en-US" altLang="ko-KR" sz="3200">
                <a:solidFill>
                  <a:srgbClr val="000000"/>
                </a:solidFill>
                <a:latin typeface="Calibri" panose="020F0502020204030204" pitchFamily="34" charset="0"/>
                <a:ea typeface="Gulim" panose="020B0600000101010101" pitchFamily="34" charset="-127"/>
              </a:rPr>
              <a:t>  Model kolaboratif apoteker dan dokter meningkatkan hasill terapi hipertensi</a:t>
            </a:r>
          </a:p>
          <a:p>
            <a:pPr defTabSz="508000" eaLnBrk="1" hangingPunct="1">
              <a:lnSpc>
                <a:spcPct val="129000"/>
              </a:lnSpc>
              <a:spcBef>
                <a:spcPct val="0"/>
              </a:spcBef>
            </a:pPr>
            <a:r>
              <a:rPr lang="en-US" altLang="ko-KR" sz="3200">
                <a:solidFill>
                  <a:srgbClr val="000000"/>
                </a:solidFill>
                <a:latin typeface="Calibri" panose="020F0502020204030204" pitchFamily="34" charset="0"/>
                <a:ea typeface="Gulim" panose="020B0600000101010101" pitchFamily="34" charset="-127"/>
              </a:rPr>
              <a:t>  Apoteker berpotensi mengoptimalkan terapi obat melalui identifikasi masalah terkait obat dan rekomendasi solusi</a:t>
            </a:r>
          </a:p>
          <a:p>
            <a:pPr defTabSz="508000" eaLnBrk="1" hangingPunct="1">
              <a:lnSpc>
                <a:spcPct val="129000"/>
              </a:lnSpc>
              <a:spcBef>
                <a:spcPct val="0"/>
              </a:spcBef>
            </a:pPr>
            <a:r>
              <a:rPr lang="en-US" altLang="ko-KR" sz="3200">
                <a:solidFill>
                  <a:srgbClr val="000000"/>
                </a:solidFill>
                <a:latin typeface="Calibri" panose="020F0502020204030204" pitchFamily="34" charset="0"/>
                <a:ea typeface="Gulim" panose="020B0600000101010101" pitchFamily="34" charset="-127"/>
              </a:rPr>
              <a:t>  Konsultasi pasien dengan apoteker terkait manajemen pengobatan memiliki aksebilitas yang tingi oleh pasien.</a:t>
            </a:r>
          </a:p>
          <a:p>
            <a:pPr defTabSz="508000" eaLnBrk="1" hangingPunct="1">
              <a:lnSpc>
                <a:spcPct val="129000"/>
              </a:lnSpc>
              <a:spcBef>
                <a:spcPct val="0"/>
              </a:spcBef>
            </a:pPr>
            <a:r>
              <a:rPr lang="en-US" altLang="ko-KR" sz="3200">
                <a:solidFill>
                  <a:srgbClr val="000000"/>
                </a:solidFill>
                <a:latin typeface="Calibri" panose="020F0502020204030204" pitchFamily="34" charset="0"/>
                <a:ea typeface="Gulim" panose="020B0600000101010101" pitchFamily="34" charset="-127"/>
              </a:rPr>
              <a:t>  Apoteker berperan dalam strategi manajemen meningkatkan medication safety melalui penggunaan sistem IT mendeteksi potensi masalah keamanan obat</a:t>
            </a:r>
          </a:p>
          <a:p>
            <a:pPr defTabSz="508000" eaLnBrk="1" hangingPunct="1">
              <a:lnSpc>
                <a:spcPct val="129000"/>
              </a:lnSpc>
              <a:spcBef>
                <a:spcPct val="0"/>
              </a:spcBef>
            </a:pPr>
            <a:r>
              <a:rPr lang="en-US" altLang="ko-KR" sz="3200">
                <a:solidFill>
                  <a:srgbClr val="000000"/>
                </a:solidFill>
                <a:latin typeface="Calibri" panose="020F0502020204030204" pitchFamily="34" charset="0"/>
                <a:ea typeface="Gulim" panose="020B0600000101010101" pitchFamily="34" charset="-127"/>
              </a:rPr>
              <a:t>  </a:t>
            </a:r>
          </a:p>
          <a:p>
            <a:pPr defTabSz="508000" eaLnBrk="1" hangingPunct="1">
              <a:lnSpc>
                <a:spcPct val="129000"/>
              </a:lnSpc>
              <a:spcBef>
                <a:spcPct val="0"/>
              </a:spcBef>
            </a:pPr>
            <a:endParaRPr lang="en-US" altLang="ko-KR" sz="3200">
              <a:solidFill>
                <a:srgbClr val="000000"/>
              </a:solidFill>
              <a:latin typeface="Calibri" panose="020F0502020204030204" pitchFamily="34" charset="0"/>
              <a:ea typeface="Gulim" panose="020B0600000101010101" pitchFamily="34" charset="-127"/>
            </a:endParaRPr>
          </a:p>
        </p:txBody>
      </p:sp>
      <p:sp>
        <p:nvSpPr>
          <p:cNvPr id="239620" name="Slide Number Placeholder 3">
            <a:extLst>
              <a:ext uri="{FF2B5EF4-FFF2-40B4-BE49-F238E27FC236}">
                <a16:creationId xmlns:a16="http://schemas.microsoft.com/office/drawing/2014/main" id="{D5C77010-2431-AE4B-90CC-62CEACF1465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A8B86039-C10E-D344-B623-0CB990C25F45}" type="slidenum">
              <a:rPr lang="en-US" altLang="en-US">
                <a:latin typeface="Euphemia" panose="020B0503040102020104" pitchFamily="34" charset="-79"/>
              </a:rPr>
              <a:pPr eaLnBrk="1" hangingPunct="1"/>
              <a:t>34</a:t>
            </a:fld>
            <a:endParaRPr lang="en-US" altLang="en-US">
              <a:latin typeface="Euphemia" panose="020B0503040102020104" pitchFamily="34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38922065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53E7EE-2A07-4FE9-8955-DC73BDA662C5}" type="datetimeFigureOut">
              <a:rPr lang="en-US" smtClean="0"/>
              <a:pPr/>
              <a:t>11/21/18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E5F9B6-B054-4993-A2E0-D422E6315F4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59408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53E7EE-2A07-4FE9-8955-DC73BDA662C5}" type="datetimeFigureOut">
              <a:rPr lang="en-US" smtClean="0"/>
              <a:pPr/>
              <a:t>11/21/18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E5F9B6-B054-4993-A2E0-D422E6315F4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47673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53E7EE-2A07-4FE9-8955-DC73BDA662C5}" type="datetimeFigureOut">
              <a:rPr lang="en-US" smtClean="0"/>
              <a:pPr/>
              <a:t>11/21/18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E5F9B6-B054-4993-A2E0-D422E6315F4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09499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53E7EE-2A07-4FE9-8955-DC73BDA662C5}" type="datetimeFigureOut">
              <a:rPr lang="en-US" smtClean="0"/>
              <a:pPr/>
              <a:t>11/21/18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E5F9B6-B054-4993-A2E0-D422E6315F4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44048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53E7EE-2A07-4FE9-8955-DC73BDA662C5}" type="datetimeFigureOut">
              <a:rPr lang="en-US" smtClean="0"/>
              <a:pPr/>
              <a:t>11/21/18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E5F9B6-B054-4993-A2E0-D422E6315F4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14420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53E7EE-2A07-4FE9-8955-DC73BDA662C5}" type="datetimeFigureOut">
              <a:rPr lang="en-US" smtClean="0"/>
              <a:pPr/>
              <a:t>11/21/18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E5F9B6-B054-4993-A2E0-D422E6315F4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91685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53E7EE-2A07-4FE9-8955-DC73BDA662C5}" type="datetimeFigureOut">
              <a:rPr lang="en-US" smtClean="0"/>
              <a:pPr/>
              <a:t>11/21/18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E5F9B6-B054-4993-A2E0-D422E6315F4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60774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53E7EE-2A07-4FE9-8955-DC73BDA662C5}" type="datetimeFigureOut">
              <a:rPr lang="en-US" smtClean="0"/>
              <a:pPr/>
              <a:t>11/21/18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E5F9B6-B054-4993-A2E0-D422E6315F4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5303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53E7EE-2A07-4FE9-8955-DC73BDA662C5}" type="datetimeFigureOut">
              <a:rPr lang="en-US" smtClean="0"/>
              <a:pPr/>
              <a:t>11/21/18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E5F9B6-B054-4993-A2E0-D422E6315F4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56696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53E7EE-2A07-4FE9-8955-DC73BDA662C5}" type="datetimeFigureOut">
              <a:rPr lang="en-US" smtClean="0"/>
              <a:pPr/>
              <a:t>11/21/18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E5F9B6-B054-4993-A2E0-D422E6315F4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56258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53E7EE-2A07-4FE9-8955-DC73BDA662C5}" type="datetimeFigureOut">
              <a:rPr lang="en-US" smtClean="0"/>
              <a:pPr/>
              <a:t>11/21/18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E5F9B6-B054-4993-A2E0-D422E6315F4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66253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53E7EE-2A07-4FE9-8955-DC73BDA662C5}" type="datetimeFigureOut">
              <a:rPr lang="en-US" smtClean="0"/>
              <a:pPr/>
              <a:t>11/21/18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E5F9B6-B054-4993-A2E0-D422E6315F4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09643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gif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Patient centered care </a:t>
            </a:r>
            <a:r>
              <a:rPr lang="en-US" dirty="0" err="1"/>
              <a:t>dari</a:t>
            </a:r>
            <a:r>
              <a:rPr lang="en-US" dirty="0"/>
              <a:t> </a:t>
            </a:r>
            <a:r>
              <a:rPr lang="en-US" dirty="0" err="1"/>
              <a:t>segi</a:t>
            </a:r>
            <a:r>
              <a:rPr lang="en-US" dirty="0"/>
              <a:t> </a:t>
            </a:r>
            <a:r>
              <a:rPr lang="en-US" dirty="0" err="1"/>
              <a:t>kefarmasian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990600"/>
          </a:xfrm>
        </p:spPr>
        <p:txBody>
          <a:bodyPr/>
          <a:lstStyle/>
          <a:p>
            <a:r>
              <a:rPr lang="en-US" dirty="0"/>
              <a:t>Dr. Abdul </a:t>
            </a:r>
            <a:r>
              <a:rPr lang="en-US" dirty="0" err="1"/>
              <a:t>Rahem</a:t>
            </a:r>
            <a:r>
              <a:rPr lang="en-US" dirty="0"/>
              <a:t>, Apt., </a:t>
            </a:r>
            <a:r>
              <a:rPr lang="en-US" dirty="0" err="1"/>
              <a:t>M.Kes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60683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UU 36/2009 </a:t>
            </a:r>
            <a:r>
              <a:rPr lang="en-US" dirty="0" err="1"/>
              <a:t>Ketentuan</a:t>
            </a:r>
            <a:r>
              <a:rPr lang="en-US" dirty="0"/>
              <a:t> </a:t>
            </a:r>
            <a:r>
              <a:rPr lang="en-US" dirty="0" err="1"/>
              <a:t>umum</a:t>
            </a:r>
            <a:r>
              <a:rPr lang="en-US" dirty="0"/>
              <a:t> (11)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s-ES" dirty="0" err="1"/>
              <a:t>Upaya</a:t>
            </a:r>
            <a:r>
              <a:rPr lang="es-ES" dirty="0"/>
              <a:t> </a:t>
            </a:r>
            <a:r>
              <a:rPr lang="es-ES" dirty="0" err="1"/>
              <a:t>kesehatan</a:t>
            </a:r>
            <a:r>
              <a:rPr lang="es-ES" dirty="0"/>
              <a:t> </a:t>
            </a:r>
            <a:r>
              <a:rPr lang="es-ES" dirty="0" err="1"/>
              <a:t>adalah</a:t>
            </a:r>
            <a:r>
              <a:rPr lang="es-ES" dirty="0"/>
              <a:t> </a:t>
            </a:r>
            <a:r>
              <a:rPr lang="es-ES" dirty="0" err="1"/>
              <a:t>setiap</a:t>
            </a:r>
            <a:r>
              <a:rPr lang="es-ES" dirty="0"/>
              <a:t> </a:t>
            </a:r>
            <a:r>
              <a:rPr lang="es-ES" dirty="0" err="1"/>
              <a:t>kegiatan</a:t>
            </a:r>
            <a:r>
              <a:rPr lang="es-ES" dirty="0"/>
              <a:t> dan/</a:t>
            </a:r>
            <a:r>
              <a:rPr lang="es-ES" dirty="0" err="1"/>
              <a:t>atau</a:t>
            </a:r>
            <a:r>
              <a:rPr lang="es-ES" dirty="0"/>
              <a:t> </a:t>
            </a:r>
            <a:r>
              <a:rPr lang="nn-NO" dirty="0"/>
              <a:t>serangkaian kegiatan yang dilakukan </a:t>
            </a:r>
            <a:r>
              <a:rPr lang="nn-NO" dirty="0">
                <a:solidFill>
                  <a:srgbClr val="FF0000"/>
                </a:solidFill>
              </a:rPr>
              <a:t>secara terpadu, </a:t>
            </a:r>
            <a:r>
              <a:rPr lang="en-US" dirty="0" err="1">
                <a:solidFill>
                  <a:srgbClr val="FF0000"/>
                </a:solidFill>
              </a:rPr>
              <a:t>terintregasi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dan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berkesinambungan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/>
              <a:t>untuk</a:t>
            </a:r>
            <a:r>
              <a:rPr lang="en-US" dirty="0"/>
              <a:t> </a:t>
            </a:r>
            <a:r>
              <a:rPr lang="en-US" dirty="0" err="1"/>
              <a:t>memelihara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fi-FI" dirty="0"/>
              <a:t>meningkatkan derajat kesehatan masyarakat dalam </a:t>
            </a:r>
            <a:r>
              <a:rPr lang="en-US" dirty="0" err="1"/>
              <a:t>bentuk</a:t>
            </a:r>
            <a:r>
              <a:rPr lang="en-US" dirty="0"/>
              <a:t> </a:t>
            </a:r>
            <a:r>
              <a:rPr lang="en-US" dirty="0" err="1"/>
              <a:t>pencegahan</a:t>
            </a:r>
            <a:r>
              <a:rPr lang="en-US" dirty="0"/>
              <a:t> </a:t>
            </a:r>
            <a:r>
              <a:rPr lang="en-US" dirty="0" err="1"/>
              <a:t>penyakit</a:t>
            </a:r>
            <a:r>
              <a:rPr lang="en-US" dirty="0"/>
              <a:t>, </a:t>
            </a:r>
            <a:r>
              <a:rPr lang="en-US" dirty="0" err="1"/>
              <a:t>peningkatan</a:t>
            </a:r>
            <a:r>
              <a:rPr lang="en-US" dirty="0"/>
              <a:t> </a:t>
            </a:r>
            <a:r>
              <a:rPr lang="en-US" dirty="0" err="1"/>
              <a:t>kesehatan</a:t>
            </a:r>
            <a:r>
              <a:rPr lang="en-US" dirty="0"/>
              <a:t>, </a:t>
            </a:r>
            <a:r>
              <a:rPr lang="fi-FI" dirty="0"/>
              <a:t>pengobatan penyakit, dan pemulihan kesehatan oleh </a:t>
            </a:r>
            <a:r>
              <a:rPr lang="en-US" dirty="0" err="1"/>
              <a:t>pemerintah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/</a:t>
            </a:r>
            <a:r>
              <a:rPr lang="en-US" dirty="0" err="1"/>
              <a:t>atau</a:t>
            </a:r>
            <a:r>
              <a:rPr lang="en-US" dirty="0"/>
              <a:t> </a:t>
            </a:r>
            <a:r>
              <a:rPr lang="en-US" dirty="0" err="1"/>
              <a:t>masyarakat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7460532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Pelayanan</a:t>
            </a:r>
            <a:r>
              <a:rPr lang="en-US" dirty="0"/>
              <a:t> </a:t>
            </a:r>
            <a:r>
              <a:rPr lang="en-US" dirty="0" err="1"/>
              <a:t>kesehatan</a:t>
            </a:r>
            <a:r>
              <a:rPr lang="en-US" dirty="0"/>
              <a:t> </a:t>
            </a:r>
            <a:r>
              <a:rPr lang="en-US" dirty="0" err="1"/>
              <a:t>pasien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781984500"/>
      </p:ext>
    </p:extLst>
  </p:cSld>
  <p:clrMapOvr>
    <a:masterClrMapping/>
  </p:clrMapOvr>
  <p:transition spd="slow">
    <p:push dir="u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23" name="Rectangle 11"/>
          <p:cNvSpPr>
            <a:spLocks noChangeArrowheads="1"/>
          </p:cNvSpPr>
          <p:nvPr/>
        </p:nvSpPr>
        <p:spPr bwMode="auto">
          <a:xfrm>
            <a:off x="533400" y="2133600"/>
            <a:ext cx="3200400" cy="42672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371232" y="214313"/>
            <a:ext cx="8572744" cy="1149350"/>
          </a:xfrm>
          <a:solidFill>
            <a:srgbClr val="FAC090"/>
          </a:solidFill>
        </p:spPr>
        <p:txBody>
          <a:bodyPr/>
          <a:lstStyle/>
          <a:p>
            <a:r>
              <a:rPr lang="en-US" sz="4000" b="1" dirty="0" err="1">
                <a:solidFill>
                  <a:srgbClr val="FF0000"/>
                </a:solidFill>
              </a:rPr>
              <a:t>Pendekatan</a:t>
            </a:r>
            <a:r>
              <a:rPr lang="en-US" sz="4000" b="1" dirty="0">
                <a:solidFill>
                  <a:srgbClr val="FF0000"/>
                </a:solidFill>
              </a:rPr>
              <a:t> </a:t>
            </a:r>
            <a:r>
              <a:rPr lang="en-US" sz="4000" b="1" dirty="0" err="1">
                <a:solidFill>
                  <a:srgbClr val="FF0000"/>
                </a:solidFill>
              </a:rPr>
              <a:t>Praktik</a:t>
            </a:r>
            <a:r>
              <a:rPr lang="en-US" sz="4000" b="1" dirty="0">
                <a:solidFill>
                  <a:srgbClr val="FF0000"/>
                </a:solidFill>
              </a:rPr>
              <a:t> </a:t>
            </a:r>
            <a:r>
              <a:rPr lang="en-US" sz="4000" b="1" dirty="0" err="1">
                <a:solidFill>
                  <a:srgbClr val="FF0000"/>
                </a:solidFill>
              </a:rPr>
              <a:t>Hirarkis</a:t>
            </a:r>
            <a:endParaRPr lang="en-US" sz="4000" b="1" dirty="0">
              <a:solidFill>
                <a:srgbClr val="FF0000"/>
              </a:solidFill>
            </a:endParaRPr>
          </a:p>
        </p:txBody>
      </p:sp>
      <p:sp>
        <p:nvSpPr>
          <p:cNvPr id="13329" name="Rectangle 17"/>
          <p:cNvSpPr>
            <a:spLocks noGrp="1" noChangeArrowheads="1"/>
          </p:cNvSpPr>
          <p:nvPr>
            <p:ph type="body" sz="half" idx="2"/>
          </p:nvPr>
        </p:nvSpPr>
        <p:spPr>
          <a:xfrm>
            <a:off x="4267200" y="2152650"/>
            <a:ext cx="4267200" cy="3028950"/>
          </a:xfrm>
          <a:solidFill>
            <a:schemeClr val="accent3">
              <a:lumMod val="40000"/>
              <a:lumOff val="60000"/>
            </a:schemeClr>
          </a:solidFill>
          <a:ln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400" dirty="0" err="1"/>
              <a:t>Menekankan</a:t>
            </a:r>
            <a:r>
              <a:rPr lang="en-US" sz="2400" dirty="0"/>
              <a:t> </a:t>
            </a:r>
            <a:r>
              <a:rPr lang="en-US" sz="2400" dirty="0" err="1"/>
              <a:t>Komunikasi</a:t>
            </a:r>
            <a:r>
              <a:rPr lang="en-US" sz="2400" dirty="0"/>
              <a:t> </a:t>
            </a:r>
            <a:r>
              <a:rPr lang="en-US" sz="2400" dirty="0" err="1"/>
              <a:t>satu</a:t>
            </a:r>
            <a:r>
              <a:rPr lang="en-US" sz="2400" dirty="0"/>
              <a:t> </a:t>
            </a:r>
            <a:r>
              <a:rPr lang="en-US" sz="2400" dirty="0" err="1"/>
              <a:t>arah</a:t>
            </a:r>
            <a:r>
              <a:rPr lang="en-US" sz="2400" dirty="0"/>
              <a:t> </a:t>
            </a:r>
          </a:p>
          <a:p>
            <a:pPr>
              <a:lnSpc>
                <a:spcPct val="90000"/>
              </a:lnSpc>
            </a:pPr>
            <a:r>
              <a:rPr lang="en-US" sz="2400" dirty="0" err="1"/>
              <a:t>Kontak</a:t>
            </a:r>
            <a:r>
              <a:rPr lang="en-US" sz="2400" dirty="0"/>
              <a:t> </a:t>
            </a:r>
            <a:r>
              <a:rPr lang="en-US" sz="2400" dirty="0" err="1"/>
              <a:t>Dokter</a:t>
            </a:r>
            <a:r>
              <a:rPr lang="en-US" sz="2400" dirty="0"/>
              <a:t> </a:t>
            </a:r>
            <a:r>
              <a:rPr lang="en-US" sz="2400" dirty="0" err="1"/>
              <a:t>dengan</a:t>
            </a:r>
            <a:r>
              <a:rPr lang="en-US" sz="2400" dirty="0"/>
              <a:t> </a:t>
            </a:r>
            <a:r>
              <a:rPr lang="en-US" sz="2400" dirty="0" err="1"/>
              <a:t>Pasien</a:t>
            </a:r>
            <a:r>
              <a:rPr lang="en-US" sz="2400" dirty="0"/>
              <a:t> </a:t>
            </a:r>
            <a:r>
              <a:rPr lang="en-US" sz="2400" dirty="0" err="1"/>
              <a:t>terbatas</a:t>
            </a:r>
            <a:endParaRPr lang="en-US" sz="2400" dirty="0"/>
          </a:p>
          <a:p>
            <a:pPr>
              <a:lnSpc>
                <a:spcPct val="90000"/>
              </a:lnSpc>
            </a:pPr>
            <a:r>
              <a:rPr lang="en-US" sz="2400" dirty="0" err="1"/>
              <a:t>Dokter</a:t>
            </a:r>
            <a:r>
              <a:rPr lang="en-US" sz="2400" dirty="0"/>
              <a:t> </a:t>
            </a:r>
            <a:r>
              <a:rPr lang="en-US" sz="2400" dirty="0" err="1"/>
              <a:t>merupakan</a:t>
            </a:r>
            <a:r>
              <a:rPr lang="en-US" sz="2400" dirty="0"/>
              <a:t> </a:t>
            </a:r>
            <a:r>
              <a:rPr lang="en-US" sz="2400" dirty="0" err="1"/>
              <a:t>Tokoh</a:t>
            </a:r>
            <a:r>
              <a:rPr lang="en-US" sz="2400" dirty="0"/>
              <a:t> yang </a:t>
            </a:r>
            <a:r>
              <a:rPr lang="en-US" sz="2400" dirty="0" err="1"/>
              <a:t>dominan</a:t>
            </a:r>
            <a:endParaRPr lang="en-US" sz="2400" dirty="0"/>
          </a:p>
          <a:p>
            <a:pPr>
              <a:lnSpc>
                <a:spcPct val="90000"/>
              </a:lnSpc>
            </a:pPr>
            <a:r>
              <a:rPr lang="en-US" sz="2400" dirty="0" err="1"/>
              <a:t>Cocok</a:t>
            </a:r>
            <a:r>
              <a:rPr lang="en-US" sz="2400" dirty="0"/>
              <a:t> </a:t>
            </a:r>
            <a:r>
              <a:rPr lang="en-US" sz="2400" dirty="0" err="1"/>
              <a:t>untuk</a:t>
            </a:r>
            <a:r>
              <a:rPr lang="en-US" sz="2400" dirty="0"/>
              <a:t> </a:t>
            </a:r>
            <a:r>
              <a:rPr lang="en-US" sz="2400" dirty="0" err="1"/>
              <a:t>diterapkan</a:t>
            </a:r>
            <a:r>
              <a:rPr lang="en-US" sz="2400" dirty="0"/>
              <a:t> di </a:t>
            </a:r>
            <a:r>
              <a:rPr lang="en-US" sz="2400" dirty="0" err="1"/>
              <a:t>keadaan</a:t>
            </a:r>
            <a:r>
              <a:rPr lang="en-US" sz="2400" dirty="0"/>
              <a:t> </a:t>
            </a:r>
            <a:r>
              <a:rPr lang="en-US" sz="2400" dirty="0" err="1"/>
              <a:t>tertentu</a:t>
            </a:r>
            <a:r>
              <a:rPr lang="en-US" sz="2400" dirty="0"/>
              <a:t>, </a:t>
            </a:r>
            <a:r>
              <a:rPr lang="en-US" sz="2400" dirty="0" err="1"/>
              <a:t>spt</a:t>
            </a:r>
            <a:r>
              <a:rPr lang="en-US" sz="2400" dirty="0"/>
              <a:t> IGD</a:t>
            </a:r>
          </a:p>
        </p:txBody>
      </p:sp>
      <p:sp>
        <p:nvSpPr>
          <p:cNvPr id="13316" name="Text Box 4"/>
          <p:cNvSpPr txBox="1">
            <a:spLocks noChangeArrowheads="1"/>
          </p:cNvSpPr>
          <p:nvPr/>
        </p:nvSpPr>
        <p:spPr bwMode="auto">
          <a:xfrm>
            <a:off x="1562100" y="2346325"/>
            <a:ext cx="12954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 b="1"/>
              <a:t>DOKTER</a:t>
            </a:r>
          </a:p>
        </p:txBody>
      </p:sp>
      <p:sp>
        <p:nvSpPr>
          <p:cNvPr id="13317" name="Text Box 5"/>
          <p:cNvSpPr txBox="1">
            <a:spLocks noChangeArrowheads="1"/>
          </p:cNvSpPr>
          <p:nvPr/>
        </p:nvSpPr>
        <p:spPr bwMode="auto">
          <a:xfrm>
            <a:off x="914400" y="3387725"/>
            <a:ext cx="25908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 b="1"/>
              <a:t>Registered NURSE</a:t>
            </a:r>
          </a:p>
        </p:txBody>
      </p:sp>
      <p:sp>
        <p:nvSpPr>
          <p:cNvPr id="13318" name="Text Box 6"/>
          <p:cNvSpPr txBox="1">
            <a:spLocks noChangeArrowheads="1"/>
          </p:cNvSpPr>
          <p:nvPr/>
        </p:nvSpPr>
        <p:spPr bwMode="auto">
          <a:xfrm>
            <a:off x="914400" y="4429125"/>
            <a:ext cx="25908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 b="1"/>
              <a:t>Pemberi Pelayanan Lain</a:t>
            </a:r>
          </a:p>
        </p:txBody>
      </p:sp>
      <p:sp>
        <p:nvSpPr>
          <p:cNvPr id="13319" name="Text Box 7"/>
          <p:cNvSpPr txBox="1">
            <a:spLocks noChangeArrowheads="1"/>
          </p:cNvSpPr>
          <p:nvPr/>
        </p:nvSpPr>
        <p:spPr bwMode="auto">
          <a:xfrm>
            <a:off x="1562100" y="5775325"/>
            <a:ext cx="12954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 b="1"/>
              <a:t>PASIEN</a:t>
            </a:r>
          </a:p>
        </p:txBody>
      </p:sp>
      <p:sp>
        <p:nvSpPr>
          <p:cNvPr id="13320" name="AutoShape 8"/>
          <p:cNvSpPr>
            <a:spLocks noChangeArrowheads="1"/>
          </p:cNvSpPr>
          <p:nvPr/>
        </p:nvSpPr>
        <p:spPr bwMode="auto">
          <a:xfrm>
            <a:off x="1828800" y="2895600"/>
            <a:ext cx="609600" cy="457200"/>
          </a:xfrm>
          <a:prstGeom prst="downArrow">
            <a:avLst>
              <a:gd name="adj1" fmla="val 50000"/>
              <a:gd name="adj2" fmla="val 4409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3321" name="AutoShape 9"/>
          <p:cNvSpPr>
            <a:spLocks noChangeArrowheads="1"/>
          </p:cNvSpPr>
          <p:nvPr/>
        </p:nvSpPr>
        <p:spPr bwMode="auto">
          <a:xfrm>
            <a:off x="1828800" y="3886200"/>
            <a:ext cx="609600" cy="457200"/>
          </a:xfrm>
          <a:prstGeom prst="downArrow">
            <a:avLst>
              <a:gd name="adj1" fmla="val 50000"/>
              <a:gd name="adj2" fmla="val 4409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3322" name="AutoShape 10"/>
          <p:cNvSpPr>
            <a:spLocks noChangeArrowheads="1"/>
          </p:cNvSpPr>
          <p:nvPr/>
        </p:nvSpPr>
        <p:spPr bwMode="auto">
          <a:xfrm>
            <a:off x="1828800" y="5257800"/>
            <a:ext cx="609600" cy="457200"/>
          </a:xfrm>
          <a:prstGeom prst="downArrow">
            <a:avLst>
              <a:gd name="adj1" fmla="val 50000"/>
              <a:gd name="adj2" fmla="val 4409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3330" name="Text Box 18"/>
          <p:cNvSpPr txBox="1">
            <a:spLocks noChangeArrowheads="1"/>
          </p:cNvSpPr>
          <p:nvPr/>
        </p:nvSpPr>
        <p:spPr bwMode="auto">
          <a:xfrm>
            <a:off x="4419600" y="5486400"/>
            <a:ext cx="3810000" cy="92551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>
                <a:solidFill>
                  <a:schemeClr val="hlink"/>
                </a:solidFill>
              </a:rPr>
              <a:t>Pendekatan ini sekarang masih dominan dalam Praktik dokter di Indonesia.</a:t>
            </a:r>
          </a:p>
        </p:txBody>
      </p:sp>
    </p:spTree>
    <p:extLst>
      <p:ext uri="{BB962C8B-B14F-4D97-AF65-F5344CB8AC3E}">
        <p14:creationId xmlns:p14="http://schemas.microsoft.com/office/powerpoint/2010/main" val="3141336446"/>
      </p:ext>
    </p:extLst>
  </p:cSld>
  <p:clrMapOvr>
    <a:masterClrMapping/>
  </p:clrMapOvr>
  <p:transition spd="slow">
    <p:randomBar dir="vert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0" name="Rectangle 4"/>
          <p:cNvSpPr>
            <a:spLocks noGrp="1" noChangeArrowheads="1"/>
          </p:cNvSpPr>
          <p:nvPr>
            <p:ph type="title"/>
          </p:nvPr>
        </p:nvSpPr>
        <p:spPr>
          <a:xfrm>
            <a:off x="449386" y="501650"/>
            <a:ext cx="8481890" cy="873125"/>
          </a:xfrm>
          <a:solidFill>
            <a:srgbClr val="D7E4BD"/>
          </a:solidFill>
        </p:spPr>
        <p:txBody>
          <a:bodyPr/>
          <a:lstStyle/>
          <a:p>
            <a:r>
              <a:rPr lang="en-US" b="1" dirty="0"/>
              <a:t>Model </a:t>
            </a:r>
            <a:r>
              <a:rPr lang="en-US" b="1" dirty="0" err="1"/>
              <a:t>Kolaboratif</a:t>
            </a:r>
            <a:r>
              <a:rPr lang="en-US" b="1" dirty="0"/>
              <a:t> </a:t>
            </a:r>
            <a:r>
              <a:rPr lang="en-US" b="1" dirty="0" err="1"/>
              <a:t>Tipe</a:t>
            </a:r>
            <a:r>
              <a:rPr lang="en-US" b="1" dirty="0"/>
              <a:t> I</a:t>
            </a:r>
          </a:p>
        </p:txBody>
      </p:sp>
      <p:sp>
        <p:nvSpPr>
          <p:cNvPr id="19476" name="Rectangle 20"/>
          <p:cNvSpPr>
            <a:spLocks noChangeArrowheads="1"/>
          </p:cNvSpPr>
          <p:nvPr/>
        </p:nvSpPr>
        <p:spPr bwMode="auto">
          <a:xfrm>
            <a:off x="5359400" y="2209800"/>
            <a:ext cx="3390900" cy="366871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charset="0"/>
              <a:buChar char="n"/>
            </a:pPr>
            <a:r>
              <a:rPr lang="en-US" sz="2400"/>
              <a:t>Menekankan Komunikasi Dua Arah </a:t>
            </a: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charset="0"/>
              <a:buChar char="n"/>
            </a:pPr>
            <a:r>
              <a:rPr lang="en-US" sz="2400"/>
              <a:t>Masih menempatkan Dokter pada posisi utama</a:t>
            </a: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charset="0"/>
              <a:buChar char="n"/>
            </a:pPr>
            <a:r>
              <a:rPr lang="en-US" sz="2400"/>
              <a:t>Masih membatasi Hubungan Dokter dengan Pasien</a:t>
            </a:r>
          </a:p>
        </p:txBody>
      </p:sp>
      <p:sp>
        <p:nvSpPr>
          <p:cNvPr id="19471" name="AutoShape 15"/>
          <p:cNvSpPr>
            <a:spLocks noChangeArrowheads="1"/>
          </p:cNvSpPr>
          <p:nvPr/>
        </p:nvSpPr>
        <p:spPr bwMode="auto">
          <a:xfrm>
            <a:off x="977900" y="2403475"/>
            <a:ext cx="3316288" cy="3336925"/>
          </a:xfrm>
          <a:custGeom>
            <a:avLst/>
            <a:gdLst>
              <a:gd name="G0" fmla="+- 1031 0 0"/>
              <a:gd name="G1" fmla="+- 21600 0 1031"/>
              <a:gd name="G2" fmla="+- 21600 0 1031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1031" y="10800"/>
                </a:moveTo>
                <a:cubicBezTo>
                  <a:pt x="1031" y="16195"/>
                  <a:pt x="5405" y="20569"/>
                  <a:pt x="10800" y="20569"/>
                </a:cubicBezTo>
                <a:cubicBezTo>
                  <a:pt x="16195" y="20569"/>
                  <a:pt x="20569" y="16195"/>
                  <a:pt x="20569" y="10800"/>
                </a:cubicBezTo>
                <a:cubicBezTo>
                  <a:pt x="20569" y="5405"/>
                  <a:pt x="16195" y="1031"/>
                  <a:pt x="10800" y="1031"/>
                </a:cubicBezTo>
                <a:cubicBezTo>
                  <a:pt x="5405" y="1031"/>
                  <a:pt x="1031" y="5405"/>
                  <a:pt x="1031" y="10800"/>
                </a:cubicBezTo>
                <a:close/>
              </a:path>
            </a:pathLst>
          </a:cu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9463" name="Text Box 7"/>
          <p:cNvSpPr txBox="1">
            <a:spLocks noChangeArrowheads="1"/>
          </p:cNvSpPr>
          <p:nvPr/>
        </p:nvSpPr>
        <p:spPr bwMode="auto">
          <a:xfrm>
            <a:off x="1879600" y="2371725"/>
            <a:ext cx="1511300" cy="4572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400" b="1"/>
              <a:t>DOKTER</a:t>
            </a:r>
          </a:p>
        </p:txBody>
      </p:sp>
      <p:sp>
        <p:nvSpPr>
          <p:cNvPr id="19464" name="Text Box 8"/>
          <p:cNvSpPr txBox="1">
            <a:spLocks noChangeArrowheads="1"/>
          </p:cNvSpPr>
          <p:nvPr/>
        </p:nvSpPr>
        <p:spPr bwMode="auto">
          <a:xfrm>
            <a:off x="3136900" y="3708400"/>
            <a:ext cx="2197100" cy="70167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 b="1"/>
              <a:t>Pemberi Pelayanan Lain</a:t>
            </a:r>
          </a:p>
        </p:txBody>
      </p:sp>
      <p:sp>
        <p:nvSpPr>
          <p:cNvPr id="19465" name="Text Box 9"/>
          <p:cNvSpPr txBox="1">
            <a:spLocks noChangeArrowheads="1"/>
          </p:cNvSpPr>
          <p:nvPr/>
        </p:nvSpPr>
        <p:spPr bwMode="auto">
          <a:xfrm>
            <a:off x="1905000" y="5292725"/>
            <a:ext cx="1422400" cy="4572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400" b="1"/>
              <a:t>PASIEN</a:t>
            </a:r>
          </a:p>
        </p:txBody>
      </p:sp>
      <p:sp>
        <p:nvSpPr>
          <p:cNvPr id="19466" name="Text Box 10"/>
          <p:cNvSpPr txBox="1">
            <a:spLocks noChangeArrowheads="1"/>
          </p:cNvSpPr>
          <p:nvPr/>
        </p:nvSpPr>
        <p:spPr bwMode="auto">
          <a:xfrm>
            <a:off x="76200" y="3733800"/>
            <a:ext cx="2057400" cy="70167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 b="1"/>
              <a:t>Registered Nurse</a:t>
            </a:r>
          </a:p>
        </p:txBody>
      </p:sp>
      <p:sp>
        <p:nvSpPr>
          <p:cNvPr id="19479" name="AutoShape 23"/>
          <p:cNvSpPr>
            <a:spLocks noChangeArrowheads="1"/>
          </p:cNvSpPr>
          <p:nvPr/>
        </p:nvSpPr>
        <p:spPr bwMode="auto">
          <a:xfrm rot="1354712">
            <a:off x="3265488" y="5297488"/>
            <a:ext cx="319087" cy="319087"/>
          </a:xfrm>
          <a:prstGeom prst="rtTriangle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9480" name="AutoShape 24"/>
          <p:cNvSpPr>
            <a:spLocks noChangeArrowheads="1"/>
          </p:cNvSpPr>
          <p:nvPr/>
        </p:nvSpPr>
        <p:spPr bwMode="auto">
          <a:xfrm rot="15200414">
            <a:off x="1647825" y="5260975"/>
            <a:ext cx="319088" cy="319088"/>
          </a:xfrm>
          <a:prstGeom prst="rtTriangle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9481" name="AutoShape 25"/>
          <p:cNvSpPr>
            <a:spLocks noChangeArrowheads="1"/>
          </p:cNvSpPr>
          <p:nvPr/>
        </p:nvSpPr>
        <p:spPr bwMode="auto">
          <a:xfrm rot="4377490">
            <a:off x="3332163" y="2562225"/>
            <a:ext cx="319088" cy="319087"/>
          </a:xfrm>
          <a:prstGeom prst="rtTriangle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9482" name="AutoShape 26"/>
          <p:cNvSpPr>
            <a:spLocks noChangeArrowheads="1"/>
          </p:cNvSpPr>
          <p:nvPr/>
        </p:nvSpPr>
        <p:spPr bwMode="auto">
          <a:xfrm rot="32623726">
            <a:off x="1611313" y="2582863"/>
            <a:ext cx="319087" cy="319087"/>
          </a:xfrm>
          <a:prstGeom prst="rtTriangle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28354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flash/>
      </p:transition>
    </mc:Choice>
    <mc:Fallback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485776" y="214313"/>
            <a:ext cx="8458200" cy="1236662"/>
          </a:xfrm>
          <a:solidFill>
            <a:schemeClr val="accent2">
              <a:lumMod val="40000"/>
              <a:lumOff val="60000"/>
            </a:schemeClr>
          </a:solidFill>
        </p:spPr>
        <p:txBody>
          <a:bodyPr>
            <a:normAutofit fontScale="90000"/>
          </a:bodyPr>
          <a:lstStyle/>
          <a:p>
            <a:r>
              <a:rPr lang="en-US" b="1" dirty="0"/>
              <a:t>Model </a:t>
            </a:r>
            <a:r>
              <a:rPr lang="en-US" b="1" dirty="0" err="1"/>
              <a:t>Kolaboratif</a:t>
            </a:r>
            <a:r>
              <a:rPr lang="en-US" b="1" dirty="0"/>
              <a:t> </a:t>
            </a:r>
            <a:r>
              <a:rPr lang="en-US" b="1" dirty="0" err="1"/>
              <a:t>Tipe</a:t>
            </a:r>
            <a:r>
              <a:rPr lang="en-US" b="1" dirty="0"/>
              <a:t> II</a:t>
            </a:r>
            <a:r>
              <a:rPr lang="en-ID" dirty="0"/>
              <a:t> </a:t>
            </a:r>
            <a:br>
              <a:rPr lang="en-ID" dirty="0"/>
            </a:br>
            <a:r>
              <a:rPr lang="en-ID" dirty="0"/>
              <a:t>(patient - </a:t>
            </a:r>
            <a:r>
              <a:rPr lang="en-ID" dirty="0" err="1"/>
              <a:t>centered</a:t>
            </a:r>
            <a:r>
              <a:rPr lang="en-ID" dirty="0"/>
              <a:t> care) </a:t>
            </a:r>
            <a:endParaRPr lang="en-US" b="1" dirty="0"/>
          </a:p>
        </p:txBody>
      </p:sp>
      <p:sp>
        <p:nvSpPr>
          <p:cNvPr id="24579" name="Text Box 3"/>
          <p:cNvSpPr txBox="1">
            <a:spLocks noChangeArrowheads="1"/>
          </p:cNvSpPr>
          <p:nvPr/>
        </p:nvSpPr>
        <p:spPr bwMode="auto">
          <a:xfrm>
            <a:off x="1735138" y="3957638"/>
            <a:ext cx="1422400" cy="485775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400" b="1">
                <a:solidFill>
                  <a:srgbClr val="0000CC"/>
                </a:solidFill>
              </a:rPr>
              <a:t>PASIEN</a:t>
            </a:r>
          </a:p>
        </p:txBody>
      </p:sp>
      <p:sp>
        <p:nvSpPr>
          <p:cNvPr id="24580" name="Line 4"/>
          <p:cNvSpPr>
            <a:spLocks noChangeShapeType="1"/>
          </p:cNvSpPr>
          <p:nvPr/>
        </p:nvSpPr>
        <p:spPr bwMode="auto">
          <a:xfrm>
            <a:off x="1520825" y="3033713"/>
            <a:ext cx="698500" cy="684212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581" name="Line 5"/>
          <p:cNvSpPr>
            <a:spLocks noChangeShapeType="1"/>
          </p:cNvSpPr>
          <p:nvPr/>
        </p:nvSpPr>
        <p:spPr bwMode="auto">
          <a:xfrm>
            <a:off x="1454150" y="3209925"/>
            <a:ext cx="503238" cy="503238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triangle" w="med" len="med"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582" name="Line 6"/>
          <p:cNvSpPr>
            <a:spLocks noChangeShapeType="1"/>
          </p:cNvSpPr>
          <p:nvPr/>
        </p:nvSpPr>
        <p:spPr bwMode="auto">
          <a:xfrm flipH="1">
            <a:off x="2632075" y="3049588"/>
            <a:ext cx="538163" cy="681037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583" name="Line 7"/>
          <p:cNvSpPr>
            <a:spLocks noChangeShapeType="1"/>
          </p:cNvSpPr>
          <p:nvPr/>
        </p:nvSpPr>
        <p:spPr bwMode="auto">
          <a:xfrm flipH="1">
            <a:off x="2884488" y="3303588"/>
            <a:ext cx="320675" cy="407987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triangle" w="med" len="med"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584" name="Line 8"/>
          <p:cNvSpPr>
            <a:spLocks noChangeShapeType="1"/>
          </p:cNvSpPr>
          <p:nvPr/>
        </p:nvSpPr>
        <p:spPr bwMode="auto">
          <a:xfrm flipV="1">
            <a:off x="2341563" y="4602163"/>
            <a:ext cx="0" cy="754062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585" name="Line 9"/>
          <p:cNvSpPr>
            <a:spLocks noChangeShapeType="1"/>
          </p:cNvSpPr>
          <p:nvPr/>
        </p:nvSpPr>
        <p:spPr bwMode="auto">
          <a:xfrm flipV="1">
            <a:off x="2536825" y="4611688"/>
            <a:ext cx="0" cy="754062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triangle" w="med" len="med"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586" name="Rectangle 10"/>
          <p:cNvSpPr>
            <a:spLocks noChangeArrowheads="1"/>
          </p:cNvSpPr>
          <p:nvPr/>
        </p:nvSpPr>
        <p:spPr bwMode="auto">
          <a:xfrm>
            <a:off x="5402263" y="2324100"/>
            <a:ext cx="3390900" cy="3886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charset="0"/>
              <a:buChar char="n"/>
            </a:pPr>
            <a:r>
              <a:rPr lang="en-US" sz="2000"/>
              <a:t>Lebih berpusat pada Pasien </a:t>
            </a: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charset="0"/>
              <a:buChar char="n"/>
            </a:pPr>
            <a:r>
              <a:rPr lang="en-US" sz="2000"/>
              <a:t>Semua Pemberi Pelayanan harus bekerja sama</a:t>
            </a: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charset="0"/>
              <a:buChar char="n"/>
            </a:pPr>
            <a:r>
              <a:rPr lang="en-US" sz="2000"/>
              <a:t>Ada kerja sama dengan Pasien</a:t>
            </a:r>
          </a:p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charset="0"/>
              <a:buChar char="n"/>
            </a:pPr>
            <a:r>
              <a:rPr lang="en-US" sz="2000"/>
              <a:t>Tidak ada pemberi pelayanan yang mendominasi secara terus-menerus</a:t>
            </a:r>
          </a:p>
        </p:txBody>
      </p:sp>
      <p:sp>
        <p:nvSpPr>
          <p:cNvPr id="24587" name="AutoShape 11"/>
          <p:cNvSpPr>
            <a:spLocks noChangeArrowheads="1"/>
          </p:cNvSpPr>
          <p:nvPr/>
        </p:nvSpPr>
        <p:spPr bwMode="auto">
          <a:xfrm>
            <a:off x="390525" y="2009775"/>
            <a:ext cx="4168775" cy="4195763"/>
          </a:xfrm>
          <a:custGeom>
            <a:avLst/>
            <a:gdLst>
              <a:gd name="G0" fmla="+- 1031 0 0"/>
              <a:gd name="G1" fmla="+- 21600 0 1031"/>
              <a:gd name="G2" fmla="+- 21600 0 1031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1031" y="10800"/>
                </a:moveTo>
                <a:cubicBezTo>
                  <a:pt x="1031" y="16195"/>
                  <a:pt x="5405" y="20569"/>
                  <a:pt x="10800" y="20569"/>
                </a:cubicBezTo>
                <a:cubicBezTo>
                  <a:pt x="16195" y="20569"/>
                  <a:pt x="20569" y="16195"/>
                  <a:pt x="20569" y="10800"/>
                </a:cubicBezTo>
                <a:cubicBezTo>
                  <a:pt x="20569" y="5405"/>
                  <a:pt x="16195" y="1031"/>
                  <a:pt x="10800" y="1031"/>
                </a:cubicBezTo>
                <a:cubicBezTo>
                  <a:pt x="5405" y="1031"/>
                  <a:pt x="1031" y="5405"/>
                  <a:pt x="1031" y="10800"/>
                </a:cubicBezTo>
                <a:close/>
              </a:path>
            </a:pathLst>
          </a:cu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4588" name="Text Box 12"/>
          <p:cNvSpPr txBox="1">
            <a:spLocks noChangeArrowheads="1"/>
          </p:cNvSpPr>
          <p:nvPr/>
        </p:nvSpPr>
        <p:spPr bwMode="auto">
          <a:xfrm>
            <a:off x="182563" y="2663825"/>
            <a:ext cx="1874837" cy="51911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28575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800" b="1"/>
              <a:t>DOKTER</a:t>
            </a:r>
          </a:p>
        </p:txBody>
      </p:sp>
      <p:sp>
        <p:nvSpPr>
          <p:cNvPr id="24589" name="Text Box 13"/>
          <p:cNvSpPr txBox="1">
            <a:spLocks noChangeArrowheads="1"/>
          </p:cNvSpPr>
          <p:nvPr/>
        </p:nvSpPr>
        <p:spPr bwMode="auto">
          <a:xfrm>
            <a:off x="1366838" y="5507038"/>
            <a:ext cx="2197100" cy="70167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28575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 b="1"/>
              <a:t>Pemberi Pelayanan Lain</a:t>
            </a:r>
          </a:p>
        </p:txBody>
      </p:sp>
      <p:sp>
        <p:nvSpPr>
          <p:cNvPr id="24590" name="Text Box 14"/>
          <p:cNvSpPr txBox="1">
            <a:spLocks noChangeArrowheads="1"/>
          </p:cNvSpPr>
          <p:nvPr/>
        </p:nvSpPr>
        <p:spPr bwMode="auto">
          <a:xfrm>
            <a:off x="2981325" y="2592388"/>
            <a:ext cx="1752600" cy="70167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28575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 b="1"/>
              <a:t>Registered Nurse</a:t>
            </a:r>
          </a:p>
        </p:txBody>
      </p:sp>
      <p:sp>
        <p:nvSpPr>
          <p:cNvPr id="24591" name="AutoShape 15"/>
          <p:cNvSpPr>
            <a:spLocks noChangeArrowheads="1"/>
          </p:cNvSpPr>
          <p:nvPr/>
        </p:nvSpPr>
        <p:spPr bwMode="auto">
          <a:xfrm rot="896807">
            <a:off x="3454400" y="5514975"/>
            <a:ext cx="392113" cy="392113"/>
          </a:xfrm>
          <a:prstGeom prst="rtTriangle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4592" name="AutoShape 16"/>
          <p:cNvSpPr>
            <a:spLocks noChangeArrowheads="1"/>
          </p:cNvSpPr>
          <p:nvPr/>
        </p:nvSpPr>
        <p:spPr bwMode="auto">
          <a:xfrm>
            <a:off x="912813" y="2300288"/>
            <a:ext cx="333375" cy="392112"/>
          </a:xfrm>
          <a:prstGeom prst="rtTriangle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4593" name="AutoShape 17"/>
          <p:cNvSpPr>
            <a:spLocks noChangeArrowheads="1"/>
          </p:cNvSpPr>
          <p:nvPr/>
        </p:nvSpPr>
        <p:spPr bwMode="auto">
          <a:xfrm flipH="1">
            <a:off x="3600450" y="2192338"/>
            <a:ext cx="333375" cy="392112"/>
          </a:xfrm>
          <a:prstGeom prst="rtTriangle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4594" name="AutoShape 18"/>
          <p:cNvSpPr>
            <a:spLocks noChangeArrowheads="1"/>
          </p:cNvSpPr>
          <p:nvPr/>
        </p:nvSpPr>
        <p:spPr bwMode="auto">
          <a:xfrm rot="20703193" flipH="1">
            <a:off x="1066800" y="5492750"/>
            <a:ext cx="392113" cy="392113"/>
          </a:xfrm>
          <a:prstGeom prst="rtTriangle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4595" name="AutoShape 19"/>
          <p:cNvSpPr>
            <a:spLocks noChangeArrowheads="1"/>
          </p:cNvSpPr>
          <p:nvPr/>
        </p:nvSpPr>
        <p:spPr bwMode="auto">
          <a:xfrm flipH="1" flipV="1">
            <a:off x="485775" y="3178175"/>
            <a:ext cx="333375" cy="392113"/>
          </a:xfrm>
          <a:prstGeom prst="rtTriangle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4596" name="AutoShape 20"/>
          <p:cNvSpPr>
            <a:spLocks noChangeArrowheads="1"/>
          </p:cNvSpPr>
          <p:nvPr/>
        </p:nvSpPr>
        <p:spPr bwMode="auto">
          <a:xfrm flipV="1">
            <a:off x="4191000" y="3273425"/>
            <a:ext cx="333375" cy="392113"/>
          </a:xfrm>
          <a:prstGeom prst="rtTriangle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4533173"/>
      </p:ext>
    </p:extLst>
  </p:cSld>
  <p:clrMapOvr>
    <a:masterClrMapping/>
  </p:clrMapOvr>
  <p:transition spd="slow">
    <p:randomBar dir="vert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/>
              <a:t>Why?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Collaboration can prevent  errors and reduce drug costs</a:t>
            </a:r>
          </a:p>
          <a:p>
            <a:r>
              <a:rPr lang="en-US" dirty="0"/>
              <a:t>Health issues are too complex for one health professional, it needs interdisciplinary</a:t>
            </a:r>
            <a:r>
              <a:rPr lang="id-ID" dirty="0"/>
              <a:t> </a:t>
            </a:r>
            <a:r>
              <a:rPr lang="en-US" dirty="0">
                <a:solidFill>
                  <a:srgbClr val="FF0000"/>
                </a:solidFill>
              </a:rPr>
              <a:t>expertise</a:t>
            </a:r>
          </a:p>
          <a:p>
            <a:r>
              <a:rPr lang="en-US" dirty="0"/>
              <a:t>It improves patient adherence</a:t>
            </a:r>
          </a:p>
          <a:p>
            <a:r>
              <a:rPr lang="en-US" dirty="0">
                <a:solidFill>
                  <a:srgbClr val="FF0000"/>
                </a:solidFill>
              </a:rPr>
              <a:t>Reducing feelings of discomfort about each other’s skills, roles and authority </a:t>
            </a:r>
          </a:p>
          <a:p>
            <a:r>
              <a:rPr lang="en-US" dirty="0">
                <a:latin typeface="Franklin Gothic Book" pitchFamily="34" charset="0"/>
              </a:rPr>
              <a:t>To make sure patients get the best care possible (</a:t>
            </a:r>
            <a:r>
              <a:rPr lang="en-US" dirty="0" err="1">
                <a:latin typeface="Franklin Gothic Book" pitchFamily="34" charset="0"/>
              </a:rPr>
              <a:t>untuk</a:t>
            </a:r>
            <a:r>
              <a:rPr lang="en-US" dirty="0">
                <a:latin typeface="Franklin Gothic Book" pitchFamily="34" charset="0"/>
              </a:rPr>
              <a:t> </a:t>
            </a:r>
            <a:r>
              <a:rPr lang="en-US" dirty="0" err="1">
                <a:latin typeface="Franklin Gothic Book" pitchFamily="34" charset="0"/>
              </a:rPr>
              <a:t>meyakinkan</a:t>
            </a:r>
            <a:r>
              <a:rPr lang="en-US" dirty="0">
                <a:latin typeface="Franklin Gothic Book" pitchFamily="34" charset="0"/>
              </a:rPr>
              <a:t> </a:t>
            </a:r>
            <a:r>
              <a:rPr lang="en-US" dirty="0" err="1">
                <a:latin typeface="Franklin Gothic Book" pitchFamily="34" charset="0"/>
              </a:rPr>
              <a:t>pasien</a:t>
            </a:r>
            <a:r>
              <a:rPr lang="en-US" dirty="0">
                <a:latin typeface="Franklin Gothic Book" pitchFamily="34" charset="0"/>
              </a:rPr>
              <a:t> </a:t>
            </a:r>
            <a:r>
              <a:rPr lang="en-US" dirty="0" err="1">
                <a:latin typeface="Franklin Gothic Book" pitchFamily="34" charset="0"/>
              </a:rPr>
              <a:t>akan</a:t>
            </a:r>
            <a:r>
              <a:rPr lang="en-US" dirty="0">
                <a:latin typeface="Franklin Gothic Book" pitchFamily="34" charset="0"/>
              </a:rPr>
              <a:t> </a:t>
            </a:r>
            <a:r>
              <a:rPr lang="en-US" dirty="0" err="1">
                <a:latin typeface="Franklin Gothic Book" pitchFamily="34" charset="0"/>
              </a:rPr>
              <a:t>mendapat</a:t>
            </a:r>
            <a:r>
              <a:rPr lang="en-US" dirty="0">
                <a:latin typeface="Franklin Gothic Book" pitchFamily="34" charset="0"/>
              </a:rPr>
              <a:t> </a:t>
            </a:r>
            <a:r>
              <a:rPr lang="en-US" dirty="0" err="1">
                <a:latin typeface="Franklin Gothic Book" pitchFamily="34" charset="0"/>
              </a:rPr>
              <a:t>asuhan</a:t>
            </a:r>
            <a:r>
              <a:rPr lang="en-US" dirty="0">
                <a:latin typeface="Franklin Gothic Book" pitchFamily="34" charset="0"/>
              </a:rPr>
              <a:t> </a:t>
            </a:r>
            <a:r>
              <a:rPr lang="en-US" dirty="0" err="1">
                <a:latin typeface="Franklin Gothic Book" pitchFamily="34" charset="0"/>
              </a:rPr>
              <a:t>terbaik</a:t>
            </a:r>
            <a:r>
              <a:rPr lang="en-US" dirty="0">
                <a:latin typeface="Franklin Gothic Book" pitchFamily="34" charset="0"/>
              </a:rPr>
              <a:t>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E303F1-8D78-4B1F-B6C6-34D77863891D}" type="slidenum">
              <a:rPr lang="id-ID" smtClean="0"/>
              <a:pPr/>
              <a:t>15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4253969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xmlns:p14="http://schemas.microsoft.com/office/powerpoint/2010/main" spd="slow">
        <p:circl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82550" indent="36513">
              <a:buNone/>
            </a:pPr>
            <a:r>
              <a:rPr lang="en-US" sz="4000" dirty="0"/>
              <a:t>A key element for the implementation of collaborative partnership is </a:t>
            </a:r>
            <a:r>
              <a:rPr lang="en-US" sz="4000" dirty="0">
                <a:solidFill>
                  <a:srgbClr val="C00000"/>
                </a:solidFill>
              </a:rPr>
              <a:t>a strong feeling of TRUST and CONFIDENCE.</a:t>
            </a:r>
            <a:endParaRPr lang="id-ID" sz="4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E303F1-8D78-4B1F-B6C6-34D77863891D}" type="slidenum">
              <a:rPr lang="id-ID" smtClean="0"/>
              <a:pPr/>
              <a:t>16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300306331"/>
      </p:ext>
    </p:extLst>
  </p:cSld>
  <p:clrMapOvr>
    <a:masterClrMapping/>
  </p:clrMapOvr>
  <p:transition spd="slow">
    <p:randomBar dir="vert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/>
              <a:t>Barriers to Collaboration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>
                <a:solidFill>
                  <a:srgbClr val="FF0000"/>
                </a:solidFill>
              </a:rPr>
              <a:t>The acceptance </a:t>
            </a:r>
            <a:r>
              <a:rPr lang="en-US" dirty="0"/>
              <a:t>of the nurse and physician </a:t>
            </a:r>
          </a:p>
          <a:p>
            <a:r>
              <a:rPr lang="en-US" dirty="0">
                <a:solidFill>
                  <a:srgbClr val="FF0000"/>
                </a:solidFill>
              </a:rPr>
              <a:t>Lack of clear definition</a:t>
            </a:r>
            <a:r>
              <a:rPr lang="en-US" dirty="0"/>
              <a:t> for these collaborations so that effective communications among stakeholders can occur,</a:t>
            </a:r>
          </a:p>
          <a:p>
            <a:r>
              <a:rPr lang="en-US" dirty="0">
                <a:solidFill>
                  <a:srgbClr val="FF0000"/>
                </a:solidFill>
              </a:rPr>
              <a:t>Lack of supportive culture </a:t>
            </a:r>
            <a:r>
              <a:rPr lang="en-US" dirty="0"/>
              <a:t>at the public, institutional,</a:t>
            </a:r>
            <a:r>
              <a:rPr lang="id-ID" dirty="0"/>
              <a:t> </a:t>
            </a:r>
            <a:r>
              <a:rPr lang="en-US" dirty="0"/>
              <a:t>professional, and agency levels so that broad support can be gleaned among colleagues,</a:t>
            </a:r>
          </a:p>
          <a:p>
            <a:r>
              <a:rPr lang="en-US" dirty="0">
                <a:solidFill>
                  <a:srgbClr val="FF0000"/>
                </a:solidFill>
              </a:rPr>
              <a:t>Lack of understanding by patients </a:t>
            </a:r>
            <a:r>
              <a:rPr lang="en-US" dirty="0"/>
              <a:t>about the benefit of collaborative care, which leads to decreased demand for collaborative care</a:t>
            </a:r>
            <a:endParaRPr lang="id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E303F1-8D78-4B1F-B6C6-34D77863891D}" type="slidenum">
              <a:rPr lang="id-ID" smtClean="0"/>
              <a:pPr/>
              <a:t>17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977328271"/>
      </p:ext>
    </p:extLst>
  </p:cSld>
  <p:clrMapOvr>
    <a:masterClrMapping/>
  </p:clrMapOvr>
  <p:transition spd="slow">
    <p:push dir="u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/>
              <a:t>Barriers to Collaboration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>
                <a:solidFill>
                  <a:srgbClr val="FF0000"/>
                </a:solidFill>
              </a:rPr>
              <a:t>Lack of supportive regulatory and statutory system</a:t>
            </a:r>
            <a:r>
              <a:rPr lang="en-US" dirty="0"/>
              <a:t> so that clear articulation of professional responsibilities can occur,</a:t>
            </a:r>
          </a:p>
          <a:p>
            <a:r>
              <a:rPr lang="en-US" dirty="0">
                <a:solidFill>
                  <a:srgbClr val="FF0000"/>
                </a:solidFill>
              </a:rPr>
              <a:t>Lack of economic incentives </a:t>
            </a:r>
            <a:r>
              <a:rPr lang="en-US" dirty="0"/>
              <a:t>to reward collaborating</a:t>
            </a:r>
            <a:r>
              <a:rPr lang="id-ID" dirty="0"/>
              <a:t> </a:t>
            </a:r>
            <a:r>
              <a:rPr lang="en-US" dirty="0"/>
              <a:t>professionals who see the benefits of collaboration to</a:t>
            </a:r>
            <a:r>
              <a:rPr lang="id-ID" dirty="0"/>
              <a:t> </a:t>
            </a:r>
            <a:r>
              <a:rPr lang="en-US" dirty="0"/>
              <a:t>outstrip any investment in its costs,</a:t>
            </a:r>
          </a:p>
          <a:p>
            <a:r>
              <a:rPr lang="en-US" dirty="0">
                <a:solidFill>
                  <a:srgbClr val="FF0000"/>
                </a:solidFill>
              </a:rPr>
              <a:t>Lack of educational programs </a:t>
            </a:r>
            <a:r>
              <a:rPr lang="en-US" dirty="0"/>
              <a:t>that encourage health professionals to work collaboratively,</a:t>
            </a:r>
          </a:p>
          <a:p>
            <a:r>
              <a:rPr lang="en-US" dirty="0">
                <a:solidFill>
                  <a:srgbClr val="FF0000"/>
                </a:solidFill>
              </a:rPr>
              <a:t>Lack of communication technology </a:t>
            </a:r>
            <a:r>
              <a:rPr lang="en-US" dirty="0"/>
              <a:t>to </a:t>
            </a:r>
            <a:r>
              <a:rPr lang="en-US" dirty="0" err="1"/>
              <a:t>allo</a:t>
            </a:r>
            <a:r>
              <a:rPr lang="id-ID" dirty="0"/>
              <a:t>w </a:t>
            </a:r>
            <a:r>
              <a:rPr lang="en-US" dirty="0"/>
              <a:t>partners to easily communicate with each other</a:t>
            </a:r>
            <a:endParaRPr lang="id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E303F1-8D78-4B1F-B6C6-34D77863891D}" type="slidenum">
              <a:rPr lang="id-ID" smtClean="0"/>
              <a:pPr/>
              <a:t>18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88198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xmlns:p14="http://schemas.microsoft.com/office/powerpoint/2010/main"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d-ID" dirty="0"/>
              <a:t>Four Key Characteristics of </a:t>
            </a:r>
            <a:br>
              <a:rPr lang="id-ID" dirty="0"/>
            </a:br>
            <a:r>
              <a:rPr lang="id-ID" dirty="0"/>
              <a:t>Effective Collaboration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SHARING: sharing responsibilities, philosophies of health care, values, planning, intervention, and commitment to patient-centered care.</a:t>
            </a:r>
          </a:p>
          <a:p>
            <a:r>
              <a:rPr lang="en-US" dirty="0"/>
              <a:t>PARTNERING: a collegial(</a:t>
            </a:r>
            <a:r>
              <a:rPr lang="en-US" dirty="0" err="1"/>
              <a:t>sejawat</a:t>
            </a:r>
            <a:r>
              <a:rPr lang="en-US" dirty="0"/>
              <a:t>), authentic(legal), and productive relationship characterized by honest communication, mutual trust, and respect.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E303F1-8D78-4B1F-B6C6-34D77863891D}" type="slidenum">
              <a:rPr lang="id-ID" smtClean="0"/>
              <a:pPr/>
              <a:t>19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705588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xmlns:p14="http://schemas.microsoft.com/office/powerpoint/2010/main"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UU 36/2009 </a:t>
            </a:r>
            <a:r>
              <a:rPr lang="en-US" dirty="0" err="1"/>
              <a:t>Pasal</a:t>
            </a:r>
            <a:r>
              <a:rPr lang="en-US" dirty="0"/>
              <a:t> 5 (2)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514600"/>
          </a:xfrm>
        </p:spPr>
        <p:txBody>
          <a:bodyPr/>
          <a:lstStyle/>
          <a:p>
            <a:pPr marL="0" indent="0">
              <a:buNone/>
            </a:pPr>
            <a:r>
              <a:rPr lang="en-US" dirty="0" err="1"/>
              <a:t>Setiap</a:t>
            </a:r>
            <a:r>
              <a:rPr lang="en-US" dirty="0"/>
              <a:t> orang </a:t>
            </a:r>
            <a:r>
              <a:rPr lang="en-US" dirty="0" err="1"/>
              <a:t>mempunyai</a:t>
            </a:r>
            <a:r>
              <a:rPr lang="en-US" dirty="0"/>
              <a:t> </a:t>
            </a:r>
            <a:r>
              <a:rPr lang="en-US" dirty="0" err="1"/>
              <a:t>hak</a:t>
            </a:r>
            <a:r>
              <a:rPr lang="en-US" dirty="0"/>
              <a:t> </a:t>
            </a:r>
            <a:r>
              <a:rPr lang="en-US" dirty="0" err="1"/>
              <a:t>dalam</a:t>
            </a:r>
            <a:r>
              <a:rPr lang="en-US" dirty="0"/>
              <a:t> </a:t>
            </a:r>
            <a:r>
              <a:rPr lang="en-US" dirty="0" err="1"/>
              <a:t>memperoleh</a:t>
            </a:r>
            <a:r>
              <a:rPr lang="en-US" dirty="0"/>
              <a:t> </a:t>
            </a:r>
            <a:r>
              <a:rPr lang="en-US" dirty="0" err="1"/>
              <a:t>pelayanan</a:t>
            </a:r>
            <a:r>
              <a:rPr lang="en-US" dirty="0"/>
              <a:t> </a:t>
            </a:r>
            <a:r>
              <a:rPr lang="en-US" dirty="0" err="1"/>
              <a:t>kesehatan</a:t>
            </a:r>
            <a:r>
              <a:rPr lang="en-US" dirty="0"/>
              <a:t> yang </a:t>
            </a:r>
            <a:r>
              <a:rPr lang="en-US" dirty="0" err="1"/>
              <a:t>aman</a:t>
            </a:r>
            <a:r>
              <a:rPr lang="en-US" dirty="0"/>
              <a:t>, </a:t>
            </a:r>
            <a:r>
              <a:rPr lang="en-US" dirty="0" err="1"/>
              <a:t>bermutu</a:t>
            </a:r>
            <a:r>
              <a:rPr lang="en-US" dirty="0"/>
              <a:t>,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terjangkau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30438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d-ID" dirty="0"/>
              <a:t>Four Key Characteristics of </a:t>
            </a:r>
            <a:br>
              <a:rPr lang="id-ID" dirty="0"/>
            </a:br>
            <a:r>
              <a:rPr lang="id-ID" dirty="0"/>
              <a:t>Effective Collaboration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INTERDEPENDENCY: interdependent</a:t>
            </a:r>
            <a:r>
              <a:rPr lang="id-ID" dirty="0"/>
              <a:t> to</a:t>
            </a:r>
            <a:r>
              <a:rPr lang="en-US" dirty="0"/>
              <a:t> meet patient needs.</a:t>
            </a:r>
          </a:p>
          <a:p>
            <a:r>
              <a:rPr lang="en-US" dirty="0"/>
              <a:t>POWER: Sharing of power is based on knowledge and experience rather than functions or titles</a:t>
            </a:r>
            <a:endParaRPr lang="id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E303F1-8D78-4B1F-B6C6-34D77863891D}" type="slidenum">
              <a:rPr lang="id-ID" smtClean="0"/>
              <a:pPr/>
              <a:t>20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109164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xmlns:p14="http://schemas.microsoft.com/office/powerpoint/2010/main" spd="slow">
        <p:circl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/>
              <a:t>What should you prepare?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Clr>
                <a:schemeClr val="tx1"/>
              </a:buClr>
              <a:buFont typeface="Arial" charset="0"/>
              <a:buAutoNum type="arabicPeriod"/>
            </a:pPr>
            <a:r>
              <a:rPr lang="en-US" dirty="0">
                <a:latin typeface="Franklin Gothic Book" pitchFamily="34" charset="0"/>
              </a:rPr>
              <a:t>Prepare the relevant data and information</a:t>
            </a:r>
          </a:p>
          <a:p>
            <a:pPr marL="514350" indent="-514350">
              <a:buClr>
                <a:schemeClr val="tx1"/>
              </a:buClr>
              <a:buFont typeface="Arial" charset="0"/>
              <a:buAutoNum type="arabicPeriod"/>
            </a:pPr>
            <a:r>
              <a:rPr lang="en-US" dirty="0">
                <a:latin typeface="Franklin Gothic Book" pitchFamily="34" charset="0"/>
              </a:rPr>
              <a:t>Prepare the literature, if it is possible send it to the physician</a:t>
            </a:r>
          </a:p>
          <a:p>
            <a:pPr marL="514350" indent="-514350">
              <a:buClr>
                <a:schemeClr val="tx1"/>
              </a:buClr>
              <a:buFont typeface="Arial" charset="0"/>
              <a:buAutoNum type="arabicPeriod"/>
            </a:pPr>
            <a:r>
              <a:rPr lang="en-US" dirty="0">
                <a:latin typeface="Franklin Gothic Book" pitchFamily="34" charset="0"/>
              </a:rPr>
              <a:t>Understand what you will speak about</a:t>
            </a:r>
          </a:p>
          <a:p>
            <a:pPr marL="514350" indent="-514350">
              <a:buClr>
                <a:schemeClr val="tx1"/>
              </a:buClr>
              <a:buFont typeface="Arial" charset="0"/>
              <a:buAutoNum type="arabicPeriod"/>
            </a:pPr>
            <a:r>
              <a:rPr lang="en-US" dirty="0">
                <a:latin typeface="Franklin Gothic Book" pitchFamily="34" charset="0"/>
              </a:rPr>
              <a:t>Use SOAP (subjective and objective information, assessment and plan)</a:t>
            </a:r>
          </a:p>
          <a:p>
            <a:pPr marL="514350" indent="-514350">
              <a:buClr>
                <a:schemeClr val="tx1"/>
              </a:buClr>
              <a:buFont typeface="Arial" charset="0"/>
              <a:buAutoNum type="arabicPeriod"/>
            </a:pPr>
            <a:r>
              <a:rPr lang="en-US" dirty="0">
                <a:latin typeface="Franklin Gothic Book" pitchFamily="34" charset="0"/>
              </a:rPr>
              <a:t>Prepare the alternative recommendation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E303F1-8D78-4B1F-B6C6-34D77863891D}" type="slidenum">
              <a:rPr lang="id-ID" smtClean="0"/>
              <a:pPr/>
              <a:t>21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324716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xmlns:p14="http://schemas.microsoft.com/office/powerpoint/2010/main"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EE9356-9FEC-D347-B26E-B32B3DFCED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Definisi</a:t>
            </a:r>
            <a:r>
              <a:rPr lang="en-US" dirty="0"/>
              <a:t> </a:t>
            </a:r>
            <a:r>
              <a:rPr lang="en-ID" dirty="0"/>
              <a:t>Patient </a:t>
            </a:r>
            <a:r>
              <a:rPr lang="en-ID" dirty="0" err="1"/>
              <a:t>centered</a:t>
            </a:r>
            <a:r>
              <a:rPr lang="en-ID" dirty="0"/>
              <a:t> care 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0E8C696-A464-7645-A46D-4AB5862FE1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53000"/>
          </a:xfrm>
        </p:spPr>
        <p:txBody>
          <a:bodyPr>
            <a:normAutofit fontScale="40000" lnSpcReduction="20000"/>
          </a:bodyPr>
          <a:lstStyle/>
          <a:p>
            <a:r>
              <a:rPr lang="en-ID" sz="6400" dirty="0"/>
              <a:t>Patient - </a:t>
            </a:r>
            <a:r>
              <a:rPr lang="en-ID" sz="6400" dirty="0" err="1"/>
              <a:t>centered</a:t>
            </a:r>
            <a:r>
              <a:rPr lang="en-ID" sz="6400" dirty="0"/>
              <a:t> care as “care that is respectful of and responsive to individual patient preferences, needs and values, and ensuring that patient values guide all clinical decisions.”</a:t>
            </a:r>
          </a:p>
          <a:p>
            <a:r>
              <a:rPr lang="en-ID" sz="6400" dirty="0"/>
              <a:t>Patient </a:t>
            </a:r>
            <a:r>
              <a:rPr lang="en-ID" sz="6400" dirty="0" err="1"/>
              <a:t>centered</a:t>
            </a:r>
            <a:r>
              <a:rPr lang="en-ID" sz="6400" dirty="0"/>
              <a:t> care’ </a:t>
            </a:r>
            <a:r>
              <a:rPr lang="en-ID" sz="6400" dirty="0" err="1"/>
              <a:t>sebagai</a:t>
            </a:r>
            <a:r>
              <a:rPr lang="en-ID" sz="6400" dirty="0"/>
              <a:t> “</a:t>
            </a:r>
            <a:r>
              <a:rPr lang="en-ID" sz="6400" dirty="0" err="1"/>
              <a:t>asuhan</a:t>
            </a:r>
            <a:r>
              <a:rPr lang="en-ID" sz="6400" dirty="0"/>
              <a:t> yang </a:t>
            </a:r>
            <a:r>
              <a:rPr lang="en-ID" sz="6400" dirty="0" err="1"/>
              <a:t>menghormati</a:t>
            </a:r>
            <a:r>
              <a:rPr lang="en-ID" sz="6400" dirty="0"/>
              <a:t> &amp; </a:t>
            </a:r>
            <a:r>
              <a:rPr lang="en-ID" sz="6400" dirty="0" err="1"/>
              <a:t>responsif</a:t>
            </a:r>
            <a:r>
              <a:rPr lang="en-ID" sz="6400" dirty="0"/>
              <a:t> </a:t>
            </a:r>
            <a:r>
              <a:rPr lang="en-ID" sz="6400" dirty="0" err="1"/>
              <a:t>terhadap</a:t>
            </a:r>
            <a:r>
              <a:rPr lang="en-ID" sz="6400" dirty="0"/>
              <a:t> </a:t>
            </a:r>
            <a:r>
              <a:rPr lang="en-ID" sz="6400" dirty="0" err="1"/>
              <a:t>pilihan</a:t>
            </a:r>
            <a:r>
              <a:rPr lang="en-ID" sz="6400" dirty="0"/>
              <a:t>, </a:t>
            </a:r>
            <a:r>
              <a:rPr lang="en-ID" sz="6400" dirty="0" err="1"/>
              <a:t>kebutuhan</a:t>
            </a:r>
            <a:r>
              <a:rPr lang="en-ID" sz="6400" dirty="0"/>
              <a:t> &amp; </a:t>
            </a:r>
            <a:r>
              <a:rPr lang="en-ID" sz="6400" dirty="0" err="1"/>
              <a:t>nilai</a:t>
            </a:r>
            <a:r>
              <a:rPr lang="en-ID" sz="6400" dirty="0"/>
              <a:t> - </a:t>
            </a:r>
            <a:r>
              <a:rPr lang="en-ID" sz="6400" dirty="0" err="1"/>
              <a:t>nilai</a:t>
            </a:r>
            <a:r>
              <a:rPr lang="en-ID" sz="6400" dirty="0"/>
              <a:t> </a:t>
            </a:r>
            <a:r>
              <a:rPr lang="en-ID" sz="6400" dirty="0" err="1"/>
              <a:t>pribadi</a:t>
            </a:r>
            <a:r>
              <a:rPr lang="en-ID" sz="6400" dirty="0"/>
              <a:t> </a:t>
            </a:r>
            <a:r>
              <a:rPr lang="en-ID" sz="6400" dirty="0" err="1"/>
              <a:t>pasien</a:t>
            </a:r>
            <a:r>
              <a:rPr lang="en-ID" sz="6400" dirty="0"/>
              <a:t>. Serta </a:t>
            </a:r>
            <a:r>
              <a:rPr lang="en-ID" sz="6400" dirty="0" err="1"/>
              <a:t>memastikan</a:t>
            </a:r>
            <a:r>
              <a:rPr lang="en-ID" sz="6400" dirty="0"/>
              <a:t> </a:t>
            </a:r>
            <a:r>
              <a:rPr lang="en-ID" sz="6400" dirty="0" err="1"/>
              <a:t>bahwa</a:t>
            </a:r>
            <a:r>
              <a:rPr lang="en-ID" sz="6400" dirty="0"/>
              <a:t> </a:t>
            </a:r>
            <a:r>
              <a:rPr lang="en-ID" sz="6400" dirty="0" err="1"/>
              <a:t>nilai</a:t>
            </a:r>
            <a:r>
              <a:rPr lang="en-ID" sz="6400" dirty="0"/>
              <a:t> - </a:t>
            </a:r>
            <a:r>
              <a:rPr lang="en-ID" sz="6400" dirty="0" err="1"/>
              <a:t>nilai</a:t>
            </a:r>
            <a:r>
              <a:rPr lang="en-ID" sz="6400" dirty="0"/>
              <a:t> </a:t>
            </a:r>
            <a:r>
              <a:rPr lang="en-ID" sz="6400" dirty="0" err="1"/>
              <a:t>pasien</a:t>
            </a:r>
            <a:r>
              <a:rPr lang="en-ID" sz="6400" dirty="0"/>
              <a:t> </a:t>
            </a:r>
            <a:r>
              <a:rPr lang="en-ID" sz="6400" dirty="0" err="1"/>
              <a:t>menjadi</a:t>
            </a:r>
            <a:r>
              <a:rPr lang="en-ID" sz="6400" dirty="0"/>
              <a:t> </a:t>
            </a:r>
            <a:r>
              <a:rPr lang="en-ID" sz="6400" dirty="0" err="1"/>
              <a:t>panduan</a:t>
            </a:r>
            <a:r>
              <a:rPr lang="en-ID" sz="6400" dirty="0"/>
              <a:t> </a:t>
            </a:r>
            <a:r>
              <a:rPr lang="en-ID" sz="6400" dirty="0" err="1"/>
              <a:t>bagi</a:t>
            </a:r>
            <a:r>
              <a:rPr lang="en-ID" sz="6400" dirty="0"/>
              <a:t> </a:t>
            </a:r>
            <a:r>
              <a:rPr lang="en-ID" sz="6400" dirty="0" err="1"/>
              <a:t>semua</a:t>
            </a:r>
            <a:r>
              <a:rPr lang="en-ID" sz="6400" dirty="0"/>
              <a:t> </a:t>
            </a:r>
            <a:r>
              <a:rPr lang="en-ID" sz="6400" dirty="0" err="1"/>
              <a:t>keputusan</a:t>
            </a:r>
            <a:r>
              <a:rPr lang="en-ID" sz="6400" dirty="0"/>
              <a:t> </a:t>
            </a:r>
            <a:r>
              <a:rPr lang="en-ID" sz="6400" dirty="0" err="1"/>
              <a:t>klinis</a:t>
            </a:r>
            <a:r>
              <a:rPr lang="en-ID" sz="6400" dirty="0"/>
              <a:t>” </a:t>
            </a:r>
          </a:p>
          <a:p>
            <a:r>
              <a:rPr lang="en-US" sz="6600" dirty="0" err="1"/>
              <a:t>Suatu</a:t>
            </a:r>
            <a:r>
              <a:rPr lang="en-US" sz="6600" dirty="0"/>
              <a:t> </a:t>
            </a:r>
            <a:r>
              <a:rPr lang="en-US" sz="6600" dirty="0" err="1"/>
              <a:t>pendekatan</a:t>
            </a:r>
            <a:r>
              <a:rPr lang="en-US" sz="6600" dirty="0"/>
              <a:t> </a:t>
            </a:r>
            <a:r>
              <a:rPr lang="en-US" sz="6600" dirty="0" err="1"/>
              <a:t>inovatif</a:t>
            </a:r>
            <a:r>
              <a:rPr lang="en-US" sz="6600" dirty="0"/>
              <a:t> </a:t>
            </a:r>
            <a:r>
              <a:rPr lang="en-US" sz="6600" dirty="0" err="1"/>
              <a:t>terhadap</a:t>
            </a:r>
            <a:r>
              <a:rPr lang="en-US" sz="6600" dirty="0"/>
              <a:t> </a:t>
            </a:r>
            <a:r>
              <a:rPr lang="en-US" sz="6600" dirty="0" err="1"/>
              <a:t>perencanaan</a:t>
            </a:r>
            <a:r>
              <a:rPr lang="en-US" sz="6600" dirty="0"/>
              <a:t>, </a:t>
            </a:r>
            <a:r>
              <a:rPr lang="en-US" sz="6600" dirty="0" err="1"/>
              <a:t>pemberian</a:t>
            </a:r>
            <a:r>
              <a:rPr lang="en-US" sz="6600" dirty="0"/>
              <a:t> </a:t>
            </a:r>
            <a:r>
              <a:rPr lang="en-US" sz="6600" dirty="0" err="1"/>
              <a:t>dan</a:t>
            </a:r>
            <a:r>
              <a:rPr lang="en-US" sz="6600" dirty="0"/>
              <a:t> </a:t>
            </a:r>
            <a:r>
              <a:rPr lang="en-US" sz="6600" dirty="0" err="1"/>
              <a:t>evaluasi</a:t>
            </a:r>
            <a:r>
              <a:rPr lang="en-US" sz="6600" dirty="0"/>
              <a:t> </a:t>
            </a:r>
            <a:r>
              <a:rPr lang="en-US" sz="6600" dirty="0" err="1"/>
              <a:t>atas</a:t>
            </a:r>
            <a:r>
              <a:rPr lang="en-US" sz="6600" dirty="0"/>
              <a:t> </a:t>
            </a:r>
            <a:r>
              <a:rPr lang="en-US" sz="6600" dirty="0" err="1"/>
              <a:t>pelayanan</a:t>
            </a:r>
            <a:r>
              <a:rPr lang="en-US" sz="6600" dirty="0"/>
              <a:t> </a:t>
            </a:r>
            <a:r>
              <a:rPr lang="en-US" sz="6600" dirty="0" err="1"/>
              <a:t>kesehatan</a:t>
            </a:r>
            <a:r>
              <a:rPr lang="en-US" sz="6600" dirty="0"/>
              <a:t> yang </a:t>
            </a:r>
            <a:r>
              <a:rPr lang="en-US" sz="6600" dirty="0" err="1"/>
              <a:t>didasarkan</a:t>
            </a:r>
            <a:r>
              <a:rPr lang="en-US" sz="6600" dirty="0"/>
              <a:t> </a:t>
            </a:r>
            <a:r>
              <a:rPr lang="en-US" sz="6600" dirty="0" err="1"/>
              <a:t>pada</a:t>
            </a:r>
            <a:r>
              <a:rPr lang="en-US" sz="6600" dirty="0"/>
              <a:t> </a:t>
            </a:r>
            <a:r>
              <a:rPr lang="en-US" sz="6600" dirty="0" err="1">
                <a:solidFill>
                  <a:srgbClr val="FF0000"/>
                </a:solidFill>
              </a:rPr>
              <a:t>kemitraan</a:t>
            </a:r>
            <a:r>
              <a:rPr lang="en-US" sz="6600" dirty="0"/>
              <a:t> yang </a:t>
            </a:r>
            <a:r>
              <a:rPr lang="en-US" sz="6600" dirty="0" err="1"/>
              <a:t>saling</a:t>
            </a:r>
            <a:r>
              <a:rPr lang="en-US" sz="6600" dirty="0"/>
              <a:t> </a:t>
            </a:r>
            <a:r>
              <a:rPr lang="en-US" sz="6600" dirty="0" err="1"/>
              <a:t>menguntungkan</a:t>
            </a:r>
            <a:r>
              <a:rPr lang="en-US" sz="6600" dirty="0"/>
              <a:t> </a:t>
            </a:r>
            <a:r>
              <a:rPr lang="en-US" sz="6600" dirty="0" err="1"/>
              <a:t>antar</a:t>
            </a:r>
            <a:r>
              <a:rPr lang="en-US" sz="6600" dirty="0"/>
              <a:t> </a:t>
            </a:r>
            <a:r>
              <a:rPr lang="en-US" sz="6600" dirty="0" err="1"/>
              <a:t>pemberi</a:t>
            </a:r>
            <a:r>
              <a:rPr lang="en-US" sz="6600" dirty="0"/>
              <a:t> </a:t>
            </a:r>
            <a:r>
              <a:rPr lang="en-US" sz="6600" dirty="0" err="1"/>
              <a:t>pelayanan</a:t>
            </a:r>
            <a:r>
              <a:rPr lang="en-US" sz="6600" dirty="0"/>
              <a:t> </a:t>
            </a:r>
            <a:r>
              <a:rPr lang="en-US" sz="6600" dirty="0" err="1"/>
              <a:t>kesehatan</a:t>
            </a:r>
            <a:r>
              <a:rPr lang="en-US" sz="6600" dirty="0"/>
              <a:t>, </a:t>
            </a:r>
            <a:r>
              <a:rPr lang="en-US" sz="6600" dirty="0" err="1"/>
              <a:t>pasien</a:t>
            </a:r>
            <a:r>
              <a:rPr lang="en-US" sz="6600" dirty="0"/>
              <a:t>, </a:t>
            </a:r>
            <a:r>
              <a:rPr lang="en-US" sz="6600" dirty="0" err="1"/>
              <a:t>dan</a:t>
            </a:r>
            <a:r>
              <a:rPr lang="en-US" sz="6600" dirty="0"/>
              <a:t> </a:t>
            </a:r>
            <a:r>
              <a:rPr lang="en-US" sz="6600" dirty="0" err="1"/>
              <a:t>keluarga</a:t>
            </a:r>
            <a:r>
              <a:rPr lang="en-US" sz="6600" dirty="0"/>
              <a:t>.</a:t>
            </a:r>
            <a:endParaRPr lang="en-ID" sz="64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84738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flash/>
      </p:transition>
    </mc:Choice>
    <mc:Fallback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54EFD7A-3EE3-7B45-8818-053642BA1A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2750" y="1219200"/>
            <a:ext cx="8318500" cy="428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9187628"/>
      </p:ext>
    </p:extLst>
  </p:cSld>
  <p:clrMapOvr>
    <a:masterClrMapping/>
  </p:clrMapOvr>
  <p:transition spd="slow">
    <p:randomBar dir="vert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CE9A208F-6942-A047-849E-8465283DE8C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1705707" y="0"/>
            <a:ext cx="573258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5673248"/>
      </p:ext>
    </p:extLst>
  </p:cSld>
  <p:clrMapOvr>
    <a:masterClrMapping/>
  </p:clrMapOvr>
  <p:transition spd="slow">
    <p:randomBar dir="vert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5D3145-57FF-CC4C-8D7F-7A2BAFBFC2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Counts…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31EB084-BA1E-3544-B020-9B2AB011850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en-ID" dirty="0"/>
              <a:t>The pharmacist assures the collection of necessary subjective and objective information about the patient in order to understand the relevant medical/medication history and clinical status of the patient. Information may be gathered and verified from multiple sources (</a:t>
            </a:r>
            <a:r>
              <a:rPr lang="en-ID" dirty="0" err="1"/>
              <a:t>pengobatan</a:t>
            </a:r>
            <a:r>
              <a:rPr lang="en-ID" dirty="0"/>
              <a:t> </a:t>
            </a:r>
            <a:r>
              <a:rPr lang="en-ID" dirty="0" err="1"/>
              <a:t>terahir</a:t>
            </a:r>
            <a:r>
              <a:rPr lang="en-ID" dirty="0"/>
              <a:t>, </a:t>
            </a:r>
            <a:r>
              <a:rPr lang="en-ID" dirty="0" err="1"/>
              <a:t>pola</a:t>
            </a:r>
            <a:r>
              <a:rPr lang="en-ID" dirty="0"/>
              <a:t> </a:t>
            </a:r>
            <a:r>
              <a:rPr lang="en-ID" dirty="0" err="1"/>
              <a:t>hidup</a:t>
            </a:r>
            <a:r>
              <a:rPr lang="en-ID" dirty="0"/>
              <a:t>, </a:t>
            </a:r>
            <a:r>
              <a:rPr lang="en-ID" dirty="0" err="1"/>
              <a:t>riwayat</a:t>
            </a:r>
            <a:r>
              <a:rPr lang="en-ID" dirty="0"/>
              <a:t> </a:t>
            </a:r>
            <a:r>
              <a:rPr lang="en-ID" dirty="0" err="1"/>
              <a:t>kesehatan</a:t>
            </a:r>
            <a:r>
              <a:rPr lang="en-ID" dirty="0"/>
              <a:t> </a:t>
            </a:r>
            <a:r>
              <a:rPr lang="en-ID" dirty="0" err="1"/>
              <a:t>pasien</a:t>
            </a:r>
            <a:r>
              <a:rPr lang="en-ID" dirty="0"/>
              <a:t>)</a:t>
            </a:r>
          </a:p>
          <a:p>
            <a:r>
              <a:rPr lang="en-ID" dirty="0"/>
              <a:t>The pharmacist assesses the information collected and </a:t>
            </a:r>
            <a:r>
              <a:rPr lang="en-ID" dirty="0" err="1"/>
              <a:t>analyzes</a:t>
            </a:r>
            <a:r>
              <a:rPr lang="en-ID" dirty="0"/>
              <a:t> the clinical effects of the patient’s therapy in the context of the patient’s overall health goals in order to identify and prioritize problems and achieve optimal care (masing2 </a:t>
            </a:r>
            <a:r>
              <a:rPr lang="en-ID" dirty="0" err="1"/>
              <a:t>obat</a:t>
            </a:r>
            <a:r>
              <a:rPr lang="en-ID" dirty="0"/>
              <a:t> </a:t>
            </a:r>
            <a:r>
              <a:rPr lang="en-ID" dirty="0" err="1"/>
              <a:t>terkait</a:t>
            </a:r>
            <a:r>
              <a:rPr lang="en-ID" dirty="0"/>
              <a:t> </a:t>
            </a:r>
            <a:r>
              <a:rPr lang="en-ID" dirty="0" err="1"/>
              <a:t>dengan</a:t>
            </a:r>
            <a:r>
              <a:rPr lang="en-ID" dirty="0"/>
              <a:t> </a:t>
            </a:r>
            <a:r>
              <a:rPr lang="en-ID" dirty="0" err="1"/>
              <a:t>kepatuhan</a:t>
            </a:r>
            <a:r>
              <a:rPr lang="en-ID" dirty="0"/>
              <a:t>, </a:t>
            </a:r>
            <a:r>
              <a:rPr lang="en-ID" dirty="0" err="1"/>
              <a:t>efektifitasnya</a:t>
            </a:r>
            <a:r>
              <a:rPr lang="en-ID" dirty="0"/>
              <a:t>, </a:t>
            </a:r>
            <a:r>
              <a:rPr lang="en-ID" dirty="0" err="1"/>
              <a:t>resiko</a:t>
            </a:r>
            <a:r>
              <a:rPr lang="en-ID" dirty="0"/>
              <a:t>, </a:t>
            </a:r>
            <a:r>
              <a:rPr lang="en-ID" dirty="0" err="1"/>
              <a:t>keamanan</a:t>
            </a:r>
            <a:r>
              <a:rPr lang="en-ID" dirty="0"/>
              <a:t>, </a:t>
            </a:r>
            <a:r>
              <a:rPr lang="en-ID" dirty="0" err="1"/>
              <a:t>akses</a:t>
            </a:r>
            <a:r>
              <a:rPr lang="en-ID" dirty="0"/>
              <a:t>, factor </a:t>
            </a:r>
            <a:r>
              <a:rPr lang="en-ID" dirty="0" err="1"/>
              <a:t>budaya</a:t>
            </a:r>
            <a:r>
              <a:rPr lang="en-ID" dirty="0"/>
              <a:t>, </a:t>
            </a:r>
            <a:r>
              <a:rPr lang="en-ID" dirty="0" err="1"/>
              <a:t>dll</a:t>
            </a:r>
            <a:r>
              <a:rPr lang="en-ID" dirty="0"/>
              <a:t>)</a:t>
            </a:r>
          </a:p>
          <a:p>
            <a:r>
              <a:rPr lang="en-ID" dirty="0"/>
              <a:t>The pharmacist develops an individualized patient-</a:t>
            </a:r>
            <a:r>
              <a:rPr lang="en-ID" dirty="0" err="1"/>
              <a:t>centered</a:t>
            </a:r>
            <a:r>
              <a:rPr lang="en-ID" dirty="0"/>
              <a:t> care plan, in collaboration with other health care professionals and the patient or caregiver that is evidence-based and cost-effective (</a:t>
            </a:r>
          </a:p>
          <a:p>
            <a:r>
              <a:rPr lang="en-ID" dirty="0"/>
              <a:t>The pharmacist implements the care plan in collaboration with other health care professionals and the patient or caregiver </a:t>
            </a:r>
          </a:p>
          <a:p>
            <a:r>
              <a:rPr lang="en-ID" dirty="0"/>
              <a:t>The pharmacist monitors and evaluates the effectiveness of the care plan and modifies the plan in collaboration with other health care professionals and the patient or caregiver as needed </a:t>
            </a:r>
          </a:p>
        </p:txBody>
      </p:sp>
    </p:spTree>
    <p:extLst>
      <p:ext uri="{BB962C8B-B14F-4D97-AF65-F5344CB8AC3E}">
        <p14:creationId xmlns:p14="http://schemas.microsoft.com/office/powerpoint/2010/main" val="42266692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094308"/>
            <a:ext cx="8229600" cy="5058875"/>
          </a:xfrm>
        </p:spPr>
        <p:txBody>
          <a:bodyPr/>
          <a:lstStyle/>
          <a:p>
            <a:pPr marL="487363" indent="-487363" algn="ctr" eaLnBrk="1" hangingPunct="1">
              <a:lnSpc>
                <a:spcPct val="110000"/>
              </a:lnSpc>
              <a:buFontTx/>
              <a:buNone/>
            </a:pPr>
            <a:r>
              <a:rPr lang="en-US" sz="2400" dirty="0">
                <a:latin typeface="Arial" charset="0"/>
              </a:rPr>
              <a:t>PP51. </a:t>
            </a:r>
            <a:r>
              <a:rPr lang="en-US" sz="2400" dirty="0" err="1">
                <a:latin typeface="Arial" charset="0"/>
              </a:rPr>
              <a:t>Pasal</a:t>
            </a:r>
            <a:r>
              <a:rPr lang="en-US" sz="2400" dirty="0">
                <a:latin typeface="Arial" charset="0"/>
              </a:rPr>
              <a:t> 25</a:t>
            </a:r>
          </a:p>
          <a:p>
            <a:pPr marL="487363" indent="-487363" eaLnBrk="1" hangingPunct="1">
              <a:lnSpc>
                <a:spcPct val="110000"/>
              </a:lnSpc>
              <a:buFontTx/>
              <a:buNone/>
            </a:pPr>
            <a:r>
              <a:rPr lang="en-US" sz="2400" dirty="0">
                <a:latin typeface="Arial" charset="0"/>
              </a:rPr>
              <a:t>(1) </a:t>
            </a:r>
            <a:r>
              <a:rPr lang="en-US" sz="2400" dirty="0" err="1">
                <a:latin typeface="Arial" charset="0"/>
              </a:rPr>
              <a:t>Apoteker</a:t>
            </a:r>
            <a:r>
              <a:rPr lang="en-US" sz="2400" dirty="0">
                <a:latin typeface="Arial" charset="0"/>
              </a:rPr>
              <a:t> </a:t>
            </a:r>
            <a:r>
              <a:rPr lang="en-US" sz="2400" dirty="0" err="1">
                <a:latin typeface="Arial" charset="0"/>
              </a:rPr>
              <a:t>dapat</a:t>
            </a:r>
            <a:r>
              <a:rPr lang="en-US" sz="2400" dirty="0">
                <a:latin typeface="Arial" charset="0"/>
              </a:rPr>
              <a:t> </a:t>
            </a:r>
            <a:r>
              <a:rPr lang="en-US" sz="2400" dirty="0" err="1">
                <a:latin typeface="Arial" charset="0"/>
              </a:rPr>
              <a:t>mendirikan</a:t>
            </a:r>
            <a:r>
              <a:rPr lang="en-US" sz="2400" dirty="0">
                <a:latin typeface="Arial" charset="0"/>
              </a:rPr>
              <a:t> </a:t>
            </a:r>
            <a:r>
              <a:rPr lang="en-US" sz="2400" dirty="0" err="1">
                <a:latin typeface="Arial" charset="0"/>
              </a:rPr>
              <a:t>Apotek</a:t>
            </a:r>
            <a:r>
              <a:rPr lang="en-US" sz="2400" dirty="0">
                <a:latin typeface="Arial" charset="0"/>
              </a:rPr>
              <a:t> </a:t>
            </a:r>
            <a:r>
              <a:rPr lang="en-US" sz="2400" dirty="0" err="1">
                <a:latin typeface="Arial" charset="0"/>
              </a:rPr>
              <a:t>dengan</a:t>
            </a:r>
            <a:r>
              <a:rPr lang="en-US" sz="2400" dirty="0">
                <a:latin typeface="Arial" charset="0"/>
              </a:rPr>
              <a:t> modal </a:t>
            </a:r>
            <a:r>
              <a:rPr lang="en-US" sz="2400" dirty="0" err="1">
                <a:latin typeface="Arial" charset="0"/>
              </a:rPr>
              <a:t>sendiri</a:t>
            </a:r>
            <a:r>
              <a:rPr lang="en-US" sz="2400" dirty="0">
                <a:latin typeface="Arial" charset="0"/>
              </a:rPr>
              <a:t> </a:t>
            </a:r>
            <a:r>
              <a:rPr lang="en-US" sz="2400" dirty="0" err="1">
                <a:latin typeface="Arial" charset="0"/>
              </a:rPr>
              <a:t>dan</a:t>
            </a:r>
            <a:r>
              <a:rPr lang="en-US" sz="2400" dirty="0">
                <a:latin typeface="Arial" charset="0"/>
              </a:rPr>
              <a:t>/</a:t>
            </a:r>
            <a:r>
              <a:rPr lang="en-US" sz="2400" dirty="0" err="1">
                <a:latin typeface="Arial" charset="0"/>
              </a:rPr>
              <a:t>atau</a:t>
            </a:r>
            <a:r>
              <a:rPr lang="en-US" sz="2400" dirty="0">
                <a:latin typeface="Arial" charset="0"/>
              </a:rPr>
              <a:t> modal </a:t>
            </a:r>
            <a:r>
              <a:rPr lang="en-US" sz="2400" dirty="0" err="1">
                <a:latin typeface="Arial" charset="0"/>
              </a:rPr>
              <a:t>dari</a:t>
            </a:r>
            <a:r>
              <a:rPr lang="en-US" sz="2400" dirty="0">
                <a:latin typeface="Arial" charset="0"/>
              </a:rPr>
              <a:t> </a:t>
            </a:r>
            <a:r>
              <a:rPr lang="en-US" sz="2400" dirty="0" err="1">
                <a:latin typeface="Arial" charset="0"/>
              </a:rPr>
              <a:t>pemilik</a:t>
            </a:r>
            <a:r>
              <a:rPr lang="en-US" sz="2400" dirty="0">
                <a:latin typeface="Arial" charset="0"/>
              </a:rPr>
              <a:t> modal </a:t>
            </a:r>
            <a:r>
              <a:rPr lang="en-US" sz="2400" dirty="0" err="1">
                <a:latin typeface="Arial" charset="0"/>
              </a:rPr>
              <a:t>baik</a:t>
            </a:r>
            <a:r>
              <a:rPr lang="en-US" sz="2400" dirty="0">
                <a:latin typeface="Arial" charset="0"/>
              </a:rPr>
              <a:t> </a:t>
            </a:r>
            <a:r>
              <a:rPr lang="en-US" sz="2400" dirty="0" err="1">
                <a:latin typeface="Arial" charset="0"/>
              </a:rPr>
              <a:t>perorangan</a:t>
            </a:r>
            <a:r>
              <a:rPr lang="en-US" sz="2400" dirty="0">
                <a:latin typeface="Arial" charset="0"/>
              </a:rPr>
              <a:t> </a:t>
            </a:r>
            <a:r>
              <a:rPr lang="en-US" sz="2400" dirty="0" err="1">
                <a:latin typeface="Arial" charset="0"/>
              </a:rPr>
              <a:t>maupun</a:t>
            </a:r>
            <a:r>
              <a:rPr lang="en-US" sz="2400" dirty="0">
                <a:latin typeface="Arial" charset="0"/>
              </a:rPr>
              <a:t> </a:t>
            </a:r>
            <a:r>
              <a:rPr lang="en-US" sz="2400" dirty="0" err="1">
                <a:latin typeface="Arial" charset="0"/>
              </a:rPr>
              <a:t>perusahaan</a:t>
            </a:r>
            <a:r>
              <a:rPr lang="en-US" sz="2400" dirty="0">
                <a:latin typeface="Arial" charset="0"/>
              </a:rPr>
              <a:t>.</a:t>
            </a:r>
          </a:p>
          <a:p>
            <a:pPr marL="487363" indent="-487363" eaLnBrk="1" hangingPunct="1">
              <a:lnSpc>
                <a:spcPct val="110000"/>
              </a:lnSpc>
              <a:buFontTx/>
              <a:buNone/>
            </a:pPr>
            <a:r>
              <a:rPr lang="en-US" sz="2400" dirty="0">
                <a:latin typeface="Arial" charset="0"/>
              </a:rPr>
              <a:t>(2) </a:t>
            </a:r>
            <a:r>
              <a:rPr lang="en-US" sz="2400" dirty="0" err="1">
                <a:latin typeface="Arial" charset="0"/>
              </a:rPr>
              <a:t>Dalam</a:t>
            </a:r>
            <a:r>
              <a:rPr lang="en-US" sz="2400" dirty="0">
                <a:latin typeface="Arial" charset="0"/>
              </a:rPr>
              <a:t> </a:t>
            </a:r>
            <a:r>
              <a:rPr lang="en-US" sz="2400" dirty="0" err="1">
                <a:latin typeface="Arial" charset="0"/>
              </a:rPr>
              <a:t>hal</a:t>
            </a:r>
            <a:r>
              <a:rPr lang="en-US" sz="2400" dirty="0">
                <a:latin typeface="Arial" charset="0"/>
              </a:rPr>
              <a:t> </a:t>
            </a:r>
            <a:r>
              <a:rPr lang="en-US" sz="2400" dirty="0" err="1">
                <a:latin typeface="Arial" charset="0"/>
              </a:rPr>
              <a:t>Apoteker</a:t>
            </a:r>
            <a:r>
              <a:rPr lang="en-US" sz="2400" dirty="0">
                <a:latin typeface="Arial" charset="0"/>
              </a:rPr>
              <a:t> yang </a:t>
            </a:r>
            <a:r>
              <a:rPr lang="en-US" sz="2400" dirty="0" err="1">
                <a:latin typeface="Arial" charset="0"/>
              </a:rPr>
              <a:t>mendirikan</a:t>
            </a:r>
            <a:r>
              <a:rPr lang="en-US" sz="2400" dirty="0">
                <a:latin typeface="Arial" charset="0"/>
              </a:rPr>
              <a:t> </a:t>
            </a:r>
            <a:r>
              <a:rPr lang="en-US" sz="2400" dirty="0" err="1">
                <a:latin typeface="Arial" charset="0"/>
              </a:rPr>
              <a:t>Apotek</a:t>
            </a:r>
            <a:r>
              <a:rPr lang="en-US" sz="2400" dirty="0">
                <a:latin typeface="Arial" charset="0"/>
              </a:rPr>
              <a:t> </a:t>
            </a:r>
            <a:r>
              <a:rPr lang="en-US" sz="2400" dirty="0" err="1">
                <a:latin typeface="Arial" charset="0"/>
              </a:rPr>
              <a:t>bekerja</a:t>
            </a:r>
            <a:r>
              <a:rPr lang="en-US" sz="2400" dirty="0">
                <a:latin typeface="Arial" charset="0"/>
              </a:rPr>
              <a:t> </a:t>
            </a:r>
            <a:r>
              <a:rPr lang="en-US" sz="2400" dirty="0" err="1">
                <a:latin typeface="Arial" charset="0"/>
              </a:rPr>
              <a:t>sama</a:t>
            </a:r>
            <a:r>
              <a:rPr lang="en-US" sz="2400" dirty="0">
                <a:latin typeface="Arial" charset="0"/>
              </a:rPr>
              <a:t> </a:t>
            </a:r>
            <a:r>
              <a:rPr lang="en-US" sz="2400" dirty="0" err="1">
                <a:latin typeface="Arial" charset="0"/>
              </a:rPr>
              <a:t>dengan</a:t>
            </a:r>
            <a:r>
              <a:rPr lang="en-US" sz="2400" dirty="0">
                <a:latin typeface="Arial" charset="0"/>
              </a:rPr>
              <a:t> </a:t>
            </a:r>
            <a:r>
              <a:rPr lang="en-US" sz="2400" dirty="0" err="1">
                <a:latin typeface="Arial" charset="0"/>
              </a:rPr>
              <a:t>pemilik</a:t>
            </a:r>
            <a:r>
              <a:rPr lang="en-US" sz="2400" dirty="0">
                <a:latin typeface="Arial" charset="0"/>
              </a:rPr>
              <a:t> modal </a:t>
            </a:r>
            <a:r>
              <a:rPr lang="en-US" sz="2400" dirty="0" err="1">
                <a:latin typeface="Arial" charset="0"/>
              </a:rPr>
              <a:t>maka</a:t>
            </a:r>
            <a:r>
              <a:rPr lang="en-US" sz="2400" dirty="0">
                <a:latin typeface="Arial" charset="0"/>
              </a:rPr>
              <a:t> </a:t>
            </a:r>
            <a:r>
              <a:rPr lang="en-US" sz="2400" dirty="0" err="1">
                <a:latin typeface="Arial" charset="0"/>
              </a:rPr>
              <a:t>pekerjaan</a:t>
            </a:r>
            <a:r>
              <a:rPr lang="en-US" sz="2400" dirty="0">
                <a:latin typeface="Arial" charset="0"/>
              </a:rPr>
              <a:t> </a:t>
            </a:r>
            <a:r>
              <a:rPr lang="en-US" sz="2400" dirty="0" err="1">
                <a:latin typeface="Arial" charset="0"/>
              </a:rPr>
              <a:t>kefarmasian</a:t>
            </a:r>
            <a:r>
              <a:rPr lang="en-US" sz="2400" dirty="0">
                <a:latin typeface="Arial" charset="0"/>
              </a:rPr>
              <a:t> </a:t>
            </a:r>
            <a:r>
              <a:rPr lang="en-US" sz="2400" dirty="0" err="1">
                <a:latin typeface="Arial" charset="0"/>
              </a:rPr>
              <a:t>harus</a:t>
            </a:r>
            <a:r>
              <a:rPr lang="en-US" sz="2400" dirty="0">
                <a:latin typeface="Arial" charset="0"/>
              </a:rPr>
              <a:t> </a:t>
            </a:r>
            <a:r>
              <a:rPr lang="en-US" sz="2400" dirty="0" err="1">
                <a:latin typeface="Arial" charset="0"/>
              </a:rPr>
              <a:t>tetap</a:t>
            </a:r>
            <a:r>
              <a:rPr lang="en-US" sz="2400" dirty="0">
                <a:latin typeface="Arial" charset="0"/>
              </a:rPr>
              <a:t> </a:t>
            </a:r>
            <a:r>
              <a:rPr lang="en-US" sz="2400" dirty="0" err="1">
                <a:latin typeface="Arial" charset="0"/>
              </a:rPr>
              <a:t>dilakukan</a:t>
            </a:r>
            <a:r>
              <a:rPr lang="en-US" sz="2400" dirty="0">
                <a:latin typeface="Arial" charset="0"/>
              </a:rPr>
              <a:t> </a:t>
            </a:r>
            <a:r>
              <a:rPr lang="en-US" sz="2400" dirty="0" err="1">
                <a:latin typeface="Arial" charset="0"/>
              </a:rPr>
              <a:t>sepenuhnya</a:t>
            </a:r>
            <a:r>
              <a:rPr lang="en-US" sz="2400" dirty="0">
                <a:latin typeface="Arial" charset="0"/>
              </a:rPr>
              <a:t> </a:t>
            </a:r>
            <a:r>
              <a:rPr lang="en-US" sz="2400" dirty="0" err="1">
                <a:latin typeface="Arial" charset="0"/>
              </a:rPr>
              <a:t>oleh</a:t>
            </a:r>
            <a:r>
              <a:rPr lang="en-US" sz="2400" dirty="0">
                <a:latin typeface="Arial" charset="0"/>
              </a:rPr>
              <a:t> </a:t>
            </a:r>
            <a:r>
              <a:rPr lang="en-US" sz="2400" dirty="0" err="1">
                <a:solidFill>
                  <a:schemeClr val="accent2"/>
                </a:solidFill>
                <a:latin typeface="Arial" charset="0"/>
              </a:rPr>
              <a:t>Apoteker</a:t>
            </a:r>
            <a:r>
              <a:rPr lang="en-US" sz="2400" dirty="0">
                <a:solidFill>
                  <a:schemeClr val="accent2"/>
                </a:solidFill>
                <a:latin typeface="Arial" charset="0"/>
              </a:rPr>
              <a:t> yang </a:t>
            </a:r>
            <a:r>
              <a:rPr lang="en-US" sz="2400" dirty="0" err="1">
                <a:solidFill>
                  <a:schemeClr val="accent2"/>
                </a:solidFill>
                <a:latin typeface="Arial" charset="0"/>
              </a:rPr>
              <a:t>bersangkutan</a:t>
            </a:r>
            <a:r>
              <a:rPr lang="en-US" sz="2400" dirty="0">
                <a:latin typeface="Arial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589858588"/>
      </p:ext>
    </p:extLst>
  </p:cSld>
  <p:clrMapOvr>
    <a:masterClrMapping/>
  </p:clrMapOvr>
  <p:transition spd="slow">
    <p:randomBar dir="vert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an 5"/>
          <p:cNvSpPr/>
          <p:nvPr/>
        </p:nvSpPr>
        <p:spPr>
          <a:xfrm>
            <a:off x="6273373" y="-76200"/>
            <a:ext cx="356027" cy="5943600"/>
          </a:xfrm>
          <a:prstGeom prst="can">
            <a:avLst/>
          </a:prstGeom>
          <a:solidFill>
            <a:srgbClr val="FFFF00"/>
          </a:solidFill>
          <a:scene3d>
            <a:camera prst="isometricOffAxis1Righ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/>
          <a:lstStyle/>
          <a:p>
            <a:pPr algn="ctr">
              <a:defRPr/>
            </a:pPr>
            <a:endParaRPr lang="en-US" sz="3600" b="1">
              <a:solidFill>
                <a:srgbClr val="FF0000"/>
              </a:solidFill>
            </a:endParaRPr>
          </a:p>
        </p:txBody>
      </p:sp>
      <p:sp>
        <p:nvSpPr>
          <p:cNvPr id="3" name="Can 2"/>
          <p:cNvSpPr/>
          <p:nvPr/>
        </p:nvSpPr>
        <p:spPr>
          <a:xfrm>
            <a:off x="2691973" y="516147"/>
            <a:ext cx="356027" cy="5943600"/>
          </a:xfrm>
          <a:prstGeom prst="can">
            <a:avLst/>
          </a:prstGeom>
          <a:solidFill>
            <a:srgbClr val="FFFF00"/>
          </a:solidFill>
          <a:scene3d>
            <a:camera prst="isometricOffAxis1Righ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/>
          <a:lstStyle/>
          <a:p>
            <a:pPr algn="ctr">
              <a:defRPr/>
            </a:pPr>
            <a:endParaRPr lang="en-US" sz="3600" b="1">
              <a:solidFill>
                <a:srgbClr val="FF0000"/>
              </a:solidFill>
            </a:endParaRPr>
          </a:p>
        </p:txBody>
      </p:sp>
      <p:grpSp>
        <p:nvGrpSpPr>
          <p:cNvPr id="21508" name="Group 4"/>
          <p:cNvGrpSpPr>
            <a:grpSpLocks/>
          </p:cNvGrpSpPr>
          <p:nvPr/>
        </p:nvGrpSpPr>
        <p:grpSpPr bwMode="auto">
          <a:xfrm>
            <a:off x="1905000" y="465138"/>
            <a:ext cx="5449888" cy="3708400"/>
            <a:chOff x="1905000" y="862626"/>
            <a:chExt cx="5449653" cy="3709374"/>
          </a:xfrm>
        </p:grpSpPr>
        <p:sp>
          <p:nvSpPr>
            <p:cNvPr id="2" name="TextBox 5"/>
            <p:cNvSpPr txBox="1">
              <a:spLocks noChangeArrowheads="1"/>
            </p:cNvSpPr>
            <p:nvPr/>
          </p:nvSpPr>
          <p:spPr bwMode="auto">
            <a:xfrm>
              <a:off x="1905000" y="979527"/>
              <a:ext cx="5449653" cy="3592473"/>
            </a:xfrm>
            <a:prstGeom prst="roundRect">
              <a:avLst/>
            </a:prstGeom>
            <a:solidFill>
              <a:schemeClr val="bg1"/>
            </a:solidFill>
            <a:ln w="28575">
              <a:solidFill>
                <a:srgbClr val="0000FF"/>
              </a:solidFill>
              <a:miter lim="800000"/>
              <a:headEnd/>
              <a:tailEnd/>
            </a:ln>
            <a:scene3d>
              <a:camera prst="isometricOffAxis1Right"/>
              <a:lightRig rig="threePt" dir="t"/>
            </a:scene3d>
          </p:spPr>
          <p:txBody>
            <a:bodyPr wrap="none" lIns="274320" tIns="91440" rIns="365760" bIns="91440">
              <a:spAutoFit/>
            </a:bodyPr>
            <a:lstStyle/>
            <a:p>
              <a:pPr>
                <a:defRPr/>
              </a:pPr>
              <a:r>
                <a:rPr lang="en-US" sz="19900" b="1">
                  <a:solidFill>
                    <a:srgbClr val="FF0000"/>
                  </a:solidFill>
                  <a:latin typeface="Brush Script MT" pitchFamily="66" charset="0"/>
                  <a:ea typeface="+mn-ea"/>
                  <a:cs typeface="+mn-cs"/>
                </a:rPr>
                <a:t>A</a:t>
              </a:r>
              <a:r>
                <a:rPr lang="en-US" sz="13800" b="1">
                  <a:solidFill>
                    <a:srgbClr val="0000FF"/>
                  </a:solidFill>
                  <a:latin typeface="Brush Script MT" pitchFamily="66" charset="0"/>
                  <a:ea typeface="+mn-ea"/>
                  <a:cs typeface="+mn-cs"/>
                </a:rPr>
                <a:t>potek</a:t>
              </a:r>
            </a:p>
          </p:txBody>
        </p:sp>
        <p:pic>
          <p:nvPicPr>
            <p:cNvPr id="4" name="Picture 3" descr="LOGO IAI 2.jpg"/>
            <p:cNvPicPr>
              <a:picLocks noChangeAspect="1"/>
            </p:cNvPicPr>
            <p:nvPr/>
          </p:nvPicPr>
          <p:blipFill>
            <a:blip r:embed="rId2" cstate="print">
              <a:lum bright="10000"/>
            </a:blip>
            <a:stretch>
              <a:fillRect/>
            </a:stretch>
          </p:blipFill>
          <p:spPr bwMode="auto">
            <a:xfrm>
              <a:off x="5715000" y="862626"/>
              <a:ext cx="1143000" cy="1270974"/>
            </a:xfrm>
            <a:prstGeom prst="rect">
              <a:avLst/>
            </a:prstGeom>
            <a:solidFill>
              <a:srgbClr val="FF0000"/>
            </a:solidFill>
            <a:ln w="12700">
              <a:noFill/>
            </a:ln>
            <a:scene3d>
              <a:camera prst="isometricOffAxis1Right"/>
              <a:lightRig rig="threePt" dir="t"/>
            </a:scene3d>
          </p:spPr>
        </p:pic>
      </p:grpSp>
      <p:sp>
        <p:nvSpPr>
          <p:cNvPr id="7" name="TextBox 16"/>
          <p:cNvSpPr txBox="1">
            <a:spLocks noChangeArrowheads="1"/>
          </p:cNvSpPr>
          <p:nvPr/>
        </p:nvSpPr>
        <p:spPr bwMode="auto">
          <a:xfrm>
            <a:off x="1371600" y="5398986"/>
            <a:ext cx="3200400" cy="1188720"/>
          </a:xfrm>
          <a:prstGeom prst="leftRightArrow">
            <a:avLst/>
          </a:prstGeom>
          <a:solidFill>
            <a:srgbClr val="FFFFCC"/>
          </a:solidFill>
          <a:ln w="28575">
            <a:solidFill>
              <a:srgbClr val="0000FF"/>
            </a:solidFill>
            <a:miter lim="800000"/>
            <a:headEnd/>
            <a:tailEnd/>
          </a:ln>
          <a:scene3d>
            <a:camera prst="isometricOffAxis1Right"/>
            <a:lightRig rig="threePt" dir="t"/>
          </a:scene3d>
        </p:spPr>
        <p:txBody>
          <a:bodyPr wrap="none" anchor="ctr"/>
          <a:lstStyle/>
          <a:p>
            <a:pPr algn="ctr">
              <a:defRPr/>
            </a:pPr>
            <a:r>
              <a:rPr lang="en-US" sz="3200" b="1">
                <a:solidFill>
                  <a:srgbClr val="0000FF"/>
                </a:solidFill>
                <a:latin typeface="Arial Narrow" pitchFamily="34" charset="0"/>
                <a:ea typeface="+mn-ea"/>
                <a:cs typeface="+mn-cs"/>
              </a:rPr>
              <a:t>CHAIN</a:t>
            </a:r>
          </a:p>
        </p:txBody>
      </p:sp>
      <p:sp>
        <p:nvSpPr>
          <p:cNvPr id="8" name="TextBox 16"/>
          <p:cNvSpPr txBox="1">
            <a:spLocks noChangeArrowheads="1"/>
          </p:cNvSpPr>
          <p:nvPr/>
        </p:nvSpPr>
        <p:spPr bwMode="auto">
          <a:xfrm>
            <a:off x="4952999" y="4833725"/>
            <a:ext cx="3200400" cy="1188720"/>
          </a:xfrm>
          <a:prstGeom prst="leftRightArrow">
            <a:avLst/>
          </a:prstGeom>
          <a:solidFill>
            <a:srgbClr val="FFFFCC"/>
          </a:solidFill>
          <a:ln w="28575">
            <a:solidFill>
              <a:srgbClr val="0000FF"/>
            </a:solidFill>
            <a:miter lim="800000"/>
            <a:headEnd/>
            <a:tailEnd/>
          </a:ln>
          <a:scene3d>
            <a:camera prst="isometricOffAxis1Right"/>
            <a:lightRig rig="threePt" dir="t"/>
          </a:scene3d>
        </p:spPr>
        <p:txBody>
          <a:bodyPr wrap="none" anchor="ctr"/>
          <a:lstStyle/>
          <a:p>
            <a:pPr algn="ctr">
              <a:defRPr/>
            </a:pPr>
            <a:r>
              <a:rPr lang="en-US" sz="3200" b="1">
                <a:solidFill>
                  <a:srgbClr val="0000FF"/>
                </a:solidFill>
                <a:latin typeface="Arial Narrow" pitchFamily="34" charset="0"/>
                <a:ea typeface="+mn-ea"/>
                <a:cs typeface="+mn-cs"/>
              </a:rPr>
              <a:t>INDEPENDENT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191000" y="4724400"/>
            <a:ext cx="900888" cy="1769715"/>
          </a:xfrm>
          <a:prstGeom prst="rect">
            <a:avLst/>
          </a:prstGeom>
          <a:noFill/>
          <a:ln>
            <a:noFill/>
          </a:ln>
          <a:scene3d>
            <a:camera prst="isometricOffAxis1Right"/>
            <a:lightRig rig="threePt" dir="t"/>
          </a:scene3d>
          <a:sp3d>
            <a:bevelT prst="angle"/>
          </a:sp3d>
        </p:spPr>
        <p:txBody>
          <a:bodyPr wrap="none" lIns="0" tIns="0" rIns="0" bIns="0" anchor="ctr">
            <a:spAutoFit/>
          </a:bodyPr>
          <a:lstStyle/>
          <a:p>
            <a:pPr>
              <a:defRPr/>
            </a:pPr>
            <a:r>
              <a:rPr lang="en-US" sz="115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n-ea"/>
                <a:cs typeface="+mn-cs"/>
              </a:rPr>
              <a:t>?</a:t>
            </a:r>
          </a:p>
        </p:txBody>
      </p:sp>
      <p:sp>
        <p:nvSpPr>
          <p:cNvPr id="10" name="Oval 9"/>
          <p:cNvSpPr>
            <a:spLocks noChangeAspect="1"/>
          </p:cNvSpPr>
          <p:nvPr/>
        </p:nvSpPr>
        <p:spPr>
          <a:xfrm>
            <a:off x="2133600" y="4495800"/>
            <a:ext cx="1188720" cy="1188720"/>
          </a:xfrm>
          <a:prstGeom prst="ellipse">
            <a:avLst/>
          </a:prstGeom>
          <a:solidFill>
            <a:schemeClr val="bg1"/>
          </a:solidFill>
          <a:ln>
            <a:solidFill>
              <a:srgbClr val="0000FF"/>
            </a:solidFill>
          </a:ln>
          <a:scene3d>
            <a:camera prst="isometricOffAxis2Left"/>
            <a:lightRig rig="brightRoom" dir="t"/>
          </a:scene3d>
          <a:sp3d extrusionH="254000" contourW="25400">
            <a:extrusionClr>
              <a:srgbClr val="00FFFF"/>
            </a:extrusionClr>
            <a:contourClr>
              <a:srgbClr val="006600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5400" b="1">
                <a:solidFill>
                  <a:srgbClr val="0000FF"/>
                </a:solidFill>
              </a:rPr>
              <a:t>apt</a:t>
            </a:r>
            <a:endParaRPr lang="en-US" sz="4400" b="1">
              <a:solidFill>
                <a:srgbClr val="0000FF"/>
              </a:solidFill>
            </a:endParaRPr>
          </a:p>
        </p:txBody>
      </p:sp>
      <p:sp>
        <p:nvSpPr>
          <p:cNvPr id="11" name="Oval 10"/>
          <p:cNvSpPr>
            <a:spLocks noChangeAspect="1"/>
          </p:cNvSpPr>
          <p:nvPr/>
        </p:nvSpPr>
        <p:spPr>
          <a:xfrm>
            <a:off x="5701748" y="3962400"/>
            <a:ext cx="1188720" cy="1188720"/>
          </a:xfrm>
          <a:prstGeom prst="ellipse">
            <a:avLst/>
          </a:prstGeom>
          <a:solidFill>
            <a:schemeClr val="bg1"/>
          </a:solidFill>
          <a:ln>
            <a:solidFill>
              <a:srgbClr val="0000FF"/>
            </a:solidFill>
          </a:ln>
          <a:scene3d>
            <a:camera prst="isometricOffAxis2Left"/>
            <a:lightRig rig="brightRoom" dir="t"/>
          </a:scene3d>
          <a:sp3d extrusionH="254000" contourW="25400">
            <a:extrusionClr>
              <a:srgbClr val="00FF00"/>
            </a:extrusionClr>
            <a:contourClr>
              <a:srgbClr val="006600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5400" b="1">
                <a:solidFill>
                  <a:srgbClr val="0000FF"/>
                </a:solidFill>
              </a:rPr>
              <a:t>apt</a:t>
            </a:r>
            <a:endParaRPr lang="en-US" sz="4400" b="1">
              <a:solidFill>
                <a:srgbClr val="0000FF"/>
              </a:solidFill>
            </a:endParaRPr>
          </a:p>
        </p:txBody>
      </p:sp>
      <p:sp>
        <p:nvSpPr>
          <p:cNvPr id="12" name="TextBox 14"/>
          <p:cNvSpPr txBox="1">
            <a:spLocks noChangeArrowheads="1"/>
          </p:cNvSpPr>
          <p:nvPr/>
        </p:nvSpPr>
        <p:spPr bwMode="auto">
          <a:xfrm>
            <a:off x="7239000" y="721296"/>
            <a:ext cx="1569660" cy="2323713"/>
          </a:xfrm>
          <a:prstGeom prst="rect">
            <a:avLst/>
          </a:prstGeom>
          <a:solidFill>
            <a:schemeClr val="bg1"/>
          </a:solidFill>
          <a:ln w="19050">
            <a:solidFill>
              <a:srgbClr val="0000FF"/>
            </a:solidFill>
            <a:miter lim="800000"/>
            <a:headEnd/>
            <a:tailEnd/>
          </a:ln>
          <a:scene3d>
            <a:camera prst="isometricOffAxis1Right"/>
            <a:lightRig rig="threePt" dir="t"/>
          </a:scene3d>
        </p:spPr>
        <p:txBody>
          <a:bodyPr wrap="none" anchor="ctr">
            <a:spAutoFit/>
          </a:bodyPr>
          <a:lstStyle/>
          <a:p>
            <a:pPr marL="293688" indent="-293688">
              <a:buFont typeface="+mj-lt"/>
              <a:buAutoNum type="alphaLcPeriod"/>
              <a:defRPr/>
            </a:pPr>
            <a:r>
              <a:rPr lang="en-US" sz="2000" b="1" dirty="0" err="1">
                <a:solidFill>
                  <a:srgbClr val="FF00FF"/>
                </a:solidFill>
                <a:latin typeface="Arial Narrow" pitchFamily="34" charset="0"/>
                <a:ea typeface="+mn-ea"/>
                <a:cs typeface="+mn-cs"/>
              </a:rPr>
              <a:t>Resep</a:t>
            </a:r>
            <a:endParaRPr lang="en-US" sz="2000" b="1" dirty="0">
              <a:solidFill>
                <a:srgbClr val="FF00FF"/>
              </a:solidFill>
              <a:latin typeface="Arial Narrow" pitchFamily="34" charset="0"/>
              <a:ea typeface="+mn-ea"/>
              <a:cs typeface="+mn-cs"/>
            </a:endParaRPr>
          </a:p>
          <a:p>
            <a:pPr marL="293688" indent="-293688">
              <a:spcAft>
                <a:spcPts val="600"/>
              </a:spcAft>
              <a:buFont typeface="+mj-lt"/>
              <a:buAutoNum type="alphaLcPeriod"/>
              <a:defRPr/>
            </a:pPr>
            <a:r>
              <a:rPr lang="en-US" sz="2000" b="1" dirty="0">
                <a:solidFill>
                  <a:srgbClr val="FF00FF"/>
                </a:solidFill>
                <a:latin typeface="Arial Narrow" pitchFamily="34" charset="0"/>
                <a:ea typeface="+mn-ea"/>
                <a:cs typeface="+mn-cs"/>
              </a:rPr>
              <a:t>Dispensing</a:t>
            </a:r>
          </a:p>
          <a:p>
            <a:pPr marL="293688" indent="-293688">
              <a:buFont typeface="+mj-lt"/>
              <a:buAutoNum type="alphaLcPeriod"/>
              <a:defRPr/>
            </a:pPr>
            <a:r>
              <a:rPr lang="en-US" sz="2000" b="1" dirty="0">
                <a:solidFill>
                  <a:srgbClr val="0000FF"/>
                </a:solidFill>
                <a:latin typeface="Arial Narrow" pitchFamily="34" charset="0"/>
                <a:ea typeface="+mn-ea"/>
                <a:cs typeface="+mn-cs"/>
              </a:rPr>
              <a:t>PIO</a:t>
            </a:r>
          </a:p>
          <a:p>
            <a:pPr marL="293688" indent="-293688">
              <a:buFont typeface="+mj-lt"/>
              <a:buAutoNum type="alphaLcPeriod"/>
              <a:defRPr/>
            </a:pPr>
            <a:r>
              <a:rPr lang="en-US" sz="2000" b="1" dirty="0" err="1">
                <a:solidFill>
                  <a:srgbClr val="0000FF"/>
                </a:solidFill>
                <a:latin typeface="Arial Narrow" pitchFamily="34" charset="0"/>
                <a:ea typeface="+mn-ea"/>
                <a:cs typeface="+mn-cs"/>
              </a:rPr>
              <a:t>Konseling</a:t>
            </a:r>
            <a:endParaRPr lang="en-US" sz="2000" b="1" dirty="0">
              <a:solidFill>
                <a:srgbClr val="0000FF"/>
              </a:solidFill>
              <a:latin typeface="Arial Narrow" pitchFamily="34" charset="0"/>
              <a:ea typeface="+mn-ea"/>
              <a:cs typeface="+mn-cs"/>
            </a:endParaRPr>
          </a:p>
          <a:p>
            <a:pPr marL="293688" indent="-293688">
              <a:buFont typeface="+mj-lt"/>
              <a:buAutoNum type="alphaLcPeriod"/>
              <a:defRPr/>
            </a:pPr>
            <a:r>
              <a:rPr lang="en-US" sz="2000" b="1" dirty="0">
                <a:solidFill>
                  <a:srgbClr val="FF00FF"/>
                </a:solidFill>
                <a:latin typeface="Arial Narrow" pitchFamily="34" charset="0"/>
                <a:ea typeface="+mn-ea"/>
                <a:cs typeface="+mn-cs"/>
              </a:rPr>
              <a:t>Home PC</a:t>
            </a:r>
          </a:p>
          <a:p>
            <a:pPr marL="293688" indent="-293688">
              <a:buFont typeface="+mj-lt"/>
              <a:buAutoNum type="alphaLcPeriod"/>
              <a:defRPr/>
            </a:pPr>
            <a:r>
              <a:rPr lang="en-US" sz="2000" b="1" dirty="0">
                <a:solidFill>
                  <a:srgbClr val="FF00FF"/>
                </a:solidFill>
                <a:latin typeface="Arial Narrow" pitchFamily="34" charset="0"/>
                <a:ea typeface="+mn-ea"/>
                <a:cs typeface="+mn-cs"/>
              </a:rPr>
              <a:t>PTO</a:t>
            </a:r>
          </a:p>
          <a:p>
            <a:pPr marL="293688" indent="-293688">
              <a:buFont typeface="+mj-lt"/>
              <a:buAutoNum type="alphaLcPeriod"/>
              <a:defRPr/>
            </a:pPr>
            <a:r>
              <a:rPr lang="en-US" sz="2000" b="1" dirty="0">
                <a:solidFill>
                  <a:srgbClr val="0000FF"/>
                </a:solidFill>
                <a:latin typeface="Arial Narrow" pitchFamily="34" charset="0"/>
                <a:ea typeface="+mn-ea"/>
                <a:cs typeface="+mn-cs"/>
              </a:rPr>
              <a:t>M-ESO</a:t>
            </a:r>
          </a:p>
        </p:txBody>
      </p:sp>
    </p:spTree>
    <p:extLst>
      <p:ext uri="{BB962C8B-B14F-4D97-AF65-F5344CB8AC3E}">
        <p14:creationId xmlns:p14="http://schemas.microsoft.com/office/powerpoint/2010/main" val="1012512240"/>
      </p:ext>
    </p:extLst>
  </p:cSld>
  <p:clrMapOvr>
    <a:masterClrMapping/>
  </p:clrMapOvr>
  <p:transition spd="slow">
    <p:blinds dir="vert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Oval 11"/>
          <p:cNvSpPr>
            <a:spLocks/>
          </p:cNvSpPr>
          <p:nvPr/>
        </p:nvSpPr>
        <p:spPr>
          <a:xfrm>
            <a:off x="838200" y="5029200"/>
            <a:ext cx="1371600" cy="1371600"/>
          </a:xfrm>
          <a:prstGeom prst="ellipse">
            <a:avLst/>
          </a:prstGeom>
          <a:solidFill>
            <a:schemeClr val="bg1"/>
          </a:solidFill>
          <a:ln>
            <a:solidFill>
              <a:srgbClr val="0000FF"/>
            </a:solidFill>
          </a:ln>
          <a:scene3d>
            <a:camera prst="isometricOffAxis2Left"/>
            <a:lightRig rig="brightRoom" dir="t"/>
          </a:scene3d>
          <a:sp3d extrusionH="254000" contourW="25400">
            <a:extrusionClr>
              <a:srgbClr val="00FFFF"/>
            </a:extrusionClr>
            <a:contourClr>
              <a:srgbClr val="006600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5400" b="1">
                <a:solidFill>
                  <a:srgbClr val="0000FF"/>
                </a:solidFill>
              </a:rPr>
              <a:t>apt</a:t>
            </a:r>
            <a:endParaRPr lang="en-US" sz="4400" b="1">
              <a:solidFill>
                <a:srgbClr val="0000FF"/>
              </a:solidFill>
            </a:endParaRPr>
          </a:p>
        </p:txBody>
      </p:sp>
      <p:sp>
        <p:nvSpPr>
          <p:cNvPr id="14" name="Freeform 13"/>
          <p:cNvSpPr/>
          <p:nvPr/>
        </p:nvSpPr>
        <p:spPr>
          <a:xfrm>
            <a:off x="1914525" y="1552575"/>
            <a:ext cx="3365500" cy="3519488"/>
          </a:xfrm>
          <a:custGeom>
            <a:avLst/>
            <a:gdLst>
              <a:gd name="connsiteX0" fmla="*/ 3364302 w 3364302"/>
              <a:gd name="connsiteY0" fmla="*/ 0 h 3519577"/>
              <a:gd name="connsiteX1" fmla="*/ 0 w 3364302"/>
              <a:gd name="connsiteY1" fmla="*/ 483079 h 3519577"/>
              <a:gd name="connsiteX2" fmla="*/ 0 w 3364302"/>
              <a:gd name="connsiteY2" fmla="*/ 3519577 h 35195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364302" h="3519577">
                <a:moveTo>
                  <a:pt x="3364302" y="0"/>
                </a:moveTo>
                <a:lnTo>
                  <a:pt x="0" y="483079"/>
                </a:lnTo>
                <a:lnTo>
                  <a:pt x="0" y="3519577"/>
                </a:lnTo>
              </a:path>
            </a:pathLst>
          </a:custGeom>
          <a:ln w="101600" cmpd="dbl">
            <a:solidFill>
              <a:srgbClr val="FF000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extBox 3"/>
          <p:cNvSpPr txBox="1">
            <a:spLocks noChangeArrowheads="1"/>
          </p:cNvSpPr>
          <p:nvPr/>
        </p:nvSpPr>
        <p:spPr bwMode="auto">
          <a:xfrm>
            <a:off x="5509852" y="4495800"/>
            <a:ext cx="3403496" cy="1625659"/>
          </a:xfrm>
          <a:prstGeom prst="rect">
            <a:avLst/>
          </a:prstGeom>
          <a:solidFill>
            <a:schemeClr val="bg1"/>
          </a:solidFill>
          <a:ln w="28575">
            <a:solidFill>
              <a:srgbClr val="0000FF"/>
            </a:solidFill>
            <a:miter lim="800000"/>
            <a:headEnd/>
            <a:tailEnd/>
          </a:ln>
          <a:scene3d>
            <a:camera prst="isometricOffAxis1Right"/>
            <a:lightRig rig="brightRoom" dir="t"/>
          </a:scene3d>
          <a:sp3d extrusionH="254000" contourW="25400">
            <a:extrusionClr>
              <a:srgbClr val="FFC000"/>
            </a:extrusionClr>
            <a:contourClr>
              <a:srgbClr val="0000FF"/>
            </a:contourClr>
          </a:sp3d>
        </p:spPr>
        <p:txBody>
          <a:bodyPr wrap="none" tIns="91440">
            <a:spAutoFit/>
          </a:bodyPr>
          <a:lstStyle/>
          <a:p>
            <a:pPr indent="-182563">
              <a:lnSpc>
                <a:spcPts val="2300"/>
              </a:lnSpc>
              <a:defRPr/>
            </a:pPr>
            <a:r>
              <a:rPr lang="en-US" sz="2400" b="1" dirty="0" err="1">
                <a:solidFill>
                  <a:srgbClr val="0000FF"/>
                </a:solidFill>
                <a:latin typeface="Arial Narrow" pitchFamily="34" charset="0"/>
                <a:ea typeface="+mn-ea"/>
                <a:cs typeface="+mn-cs"/>
              </a:rPr>
              <a:t>Dokumen</a:t>
            </a:r>
            <a:r>
              <a:rPr lang="en-US" sz="2400" b="1" dirty="0">
                <a:solidFill>
                  <a:srgbClr val="FF0000"/>
                </a:solidFill>
                <a:latin typeface="Arial Narrow" pitchFamily="34" charset="0"/>
                <a:ea typeface="+mn-ea"/>
                <a:cs typeface="+mn-cs"/>
              </a:rPr>
              <a:t> </a:t>
            </a:r>
            <a:r>
              <a:rPr lang="en-US" sz="2400" b="1" u="sng" dirty="0" err="1">
                <a:solidFill>
                  <a:srgbClr val="FF0000"/>
                </a:solidFill>
                <a:latin typeface="Arial Narrow" pitchFamily="34" charset="0"/>
                <a:ea typeface="+mn-ea"/>
                <a:cs typeface="+mn-cs"/>
              </a:rPr>
              <a:t>Praktik</a:t>
            </a:r>
            <a:r>
              <a:rPr lang="en-US" sz="2400" b="1" u="sng" dirty="0">
                <a:solidFill>
                  <a:srgbClr val="FF0000"/>
                </a:solidFill>
                <a:latin typeface="Arial Narrow" pitchFamily="34" charset="0"/>
                <a:ea typeface="+mn-ea"/>
                <a:cs typeface="+mn-cs"/>
              </a:rPr>
              <a:t> </a:t>
            </a:r>
            <a:r>
              <a:rPr lang="en-US" sz="2400" b="1" u="sng" dirty="0" err="1">
                <a:solidFill>
                  <a:srgbClr val="FF0000"/>
                </a:solidFill>
                <a:latin typeface="Arial Narrow" pitchFamily="34" charset="0"/>
                <a:ea typeface="+mn-ea"/>
                <a:cs typeface="+mn-cs"/>
              </a:rPr>
              <a:t>Apoteker</a:t>
            </a:r>
            <a:endParaRPr lang="en-US" sz="2400" b="1" u="sng" dirty="0">
              <a:solidFill>
                <a:srgbClr val="FF0000"/>
              </a:solidFill>
              <a:latin typeface="Arial Narrow" pitchFamily="34" charset="0"/>
              <a:ea typeface="+mn-ea"/>
              <a:cs typeface="+mn-cs"/>
            </a:endParaRPr>
          </a:p>
          <a:p>
            <a:pPr marL="303213" indent="-303213">
              <a:lnSpc>
                <a:spcPts val="2300"/>
              </a:lnSpc>
              <a:buFont typeface="+mj-lt"/>
              <a:buAutoNum type="arabicPeriod"/>
              <a:defRPr/>
            </a:pPr>
            <a:r>
              <a:rPr lang="en-US" sz="2400" b="1" dirty="0">
                <a:solidFill>
                  <a:srgbClr val="006600"/>
                </a:solidFill>
                <a:latin typeface="Arial Narrow" pitchFamily="34" charset="0"/>
                <a:ea typeface="+mn-ea"/>
                <a:cs typeface="+mn-cs"/>
              </a:rPr>
              <a:t>Models</a:t>
            </a:r>
          </a:p>
          <a:p>
            <a:pPr marL="293688" indent="-293688">
              <a:lnSpc>
                <a:spcPts val="2300"/>
              </a:lnSpc>
              <a:buFont typeface="+mj-lt"/>
              <a:buAutoNum type="arabicPeriod" startAt="2"/>
              <a:defRPr/>
            </a:pPr>
            <a:r>
              <a:rPr lang="en-US" sz="2400" b="1" dirty="0">
                <a:solidFill>
                  <a:srgbClr val="006600"/>
                </a:solidFill>
                <a:latin typeface="Arial Narrow" pitchFamily="34" charset="0"/>
                <a:ea typeface="+mn-ea"/>
                <a:cs typeface="+mn-cs"/>
              </a:rPr>
              <a:t>Standards</a:t>
            </a:r>
          </a:p>
          <a:p>
            <a:pPr marL="293688" indent="-293688">
              <a:lnSpc>
                <a:spcPts val="2300"/>
              </a:lnSpc>
              <a:buFont typeface="+mj-lt"/>
              <a:buAutoNum type="arabicPeriod" startAt="2"/>
              <a:defRPr/>
            </a:pPr>
            <a:r>
              <a:rPr lang="en-US" sz="2400" b="1" dirty="0">
                <a:solidFill>
                  <a:srgbClr val="006600"/>
                </a:solidFill>
                <a:latin typeface="Arial Narrow" pitchFamily="34" charset="0"/>
                <a:ea typeface="+mn-ea"/>
                <a:cs typeface="+mn-cs"/>
              </a:rPr>
              <a:t>Guidelines</a:t>
            </a:r>
          </a:p>
          <a:p>
            <a:pPr marL="293688" indent="-293688">
              <a:lnSpc>
                <a:spcPts val="2300"/>
              </a:lnSpc>
              <a:buFont typeface="+mj-lt"/>
              <a:buAutoNum type="arabicPeriod" startAt="2"/>
              <a:defRPr/>
            </a:pPr>
            <a:r>
              <a:rPr lang="en-US" sz="2400" b="1" dirty="0">
                <a:solidFill>
                  <a:srgbClr val="0000FF"/>
                </a:solidFill>
                <a:latin typeface="Arial Narrow" pitchFamily="34" charset="0"/>
                <a:ea typeface="+mn-ea"/>
                <a:cs typeface="+mn-cs"/>
              </a:rPr>
              <a:t>Policy for practice</a:t>
            </a:r>
          </a:p>
        </p:txBody>
      </p:sp>
      <p:pic>
        <p:nvPicPr>
          <p:cNvPr id="25603" name="Picture 3"/>
          <p:cNvPicPr>
            <a:picLocks noChangeAspect="1" noChangeArrowheads="1"/>
          </p:cNvPicPr>
          <p:nvPr/>
        </p:nvPicPr>
        <p:blipFill>
          <a:blip r:embed="rId2" cstate="print">
            <a:lum contrast="10000"/>
          </a:blip>
          <a:srcRect/>
          <a:stretch>
            <a:fillRect/>
          </a:stretch>
        </p:blipFill>
        <p:spPr bwMode="auto">
          <a:xfrm>
            <a:off x="2133600" y="2505075"/>
            <a:ext cx="6781800" cy="2066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isometricOffAxis1Right"/>
            <a:lightRig rig="flat" dir="t"/>
          </a:scene3d>
          <a:sp3d extrusionH="254000" contourW="12700">
            <a:extrusionClr>
              <a:srgbClr val="66FF66"/>
            </a:extrusionClr>
            <a:contourClr>
              <a:srgbClr val="0000FF"/>
            </a:contourClr>
          </a:sp3d>
        </p:spPr>
      </p:pic>
      <p:pic>
        <p:nvPicPr>
          <p:cNvPr id="25604" name="Picture 4"/>
          <p:cNvPicPr>
            <a:picLocks noChangeAspect="1" noChangeArrowheads="1"/>
          </p:cNvPicPr>
          <p:nvPr/>
        </p:nvPicPr>
        <p:blipFill>
          <a:blip r:embed="rId3" cstate="print">
            <a:lum bright="-10000" contrast="20000"/>
          </a:blip>
          <a:srcRect/>
          <a:stretch>
            <a:fillRect/>
          </a:stretch>
        </p:blipFill>
        <p:spPr bwMode="auto">
          <a:xfrm>
            <a:off x="5145297" y="371475"/>
            <a:ext cx="3524250" cy="1981200"/>
          </a:xfrm>
          <a:prstGeom prst="rect">
            <a:avLst/>
          </a:prstGeom>
          <a:noFill/>
          <a:ln w="9525">
            <a:solidFill>
              <a:srgbClr val="0000FF"/>
            </a:solidFill>
            <a:miter lim="800000"/>
            <a:headEnd/>
            <a:tailEnd/>
          </a:ln>
          <a:effectLst/>
          <a:scene3d>
            <a:camera prst="isometricOffAxis1Right"/>
            <a:lightRig rig="flat" dir="t"/>
          </a:scene3d>
          <a:sp3d extrusionH="190500" contourW="12700">
            <a:extrusionClr>
              <a:srgbClr val="00FFFF"/>
            </a:extrusionClr>
            <a:contourClr>
              <a:srgbClr val="0000FF"/>
            </a:contourClr>
          </a:sp3d>
        </p:spPr>
      </p:pic>
      <p:sp>
        <p:nvSpPr>
          <p:cNvPr id="6" name="TextBox 12"/>
          <p:cNvSpPr txBox="1">
            <a:spLocks noChangeArrowheads="1"/>
          </p:cNvSpPr>
          <p:nvPr/>
        </p:nvSpPr>
        <p:spPr bwMode="auto">
          <a:xfrm>
            <a:off x="1600200" y="3682425"/>
            <a:ext cx="857928" cy="584775"/>
          </a:xfrm>
          <a:prstGeom prst="rect">
            <a:avLst/>
          </a:prstGeom>
          <a:solidFill>
            <a:schemeClr val="bg1"/>
          </a:solidFill>
          <a:ln w="28575">
            <a:solidFill>
              <a:srgbClr val="FF0000"/>
            </a:solidFill>
            <a:miter lim="800000"/>
            <a:headEnd/>
            <a:tailEnd/>
          </a:ln>
          <a:scene3d>
            <a:camera prst="isometricOffAxis1Right"/>
            <a:lightRig rig="threePt" dir="t"/>
          </a:scene3d>
        </p:spPr>
        <p:txBody>
          <a:bodyPr wrap="none" anchor="ctr">
            <a:spAutoFit/>
          </a:bodyPr>
          <a:lstStyle/>
          <a:p>
            <a:pPr algn="ctr">
              <a:defRPr/>
            </a:pPr>
            <a:r>
              <a:rPr lang="en-US" sz="3200" b="1">
                <a:solidFill>
                  <a:srgbClr val="FF0000"/>
                </a:solidFill>
                <a:latin typeface="Arial Narrow" pitchFamily="34" charset="0"/>
                <a:ea typeface="+mn-ea"/>
                <a:cs typeface="+mn-cs"/>
              </a:rPr>
              <a:t>PFK</a:t>
            </a:r>
          </a:p>
        </p:txBody>
      </p:sp>
      <p:sp>
        <p:nvSpPr>
          <p:cNvPr id="7" name="TextBox 12"/>
          <p:cNvSpPr txBox="1">
            <a:spLocks noChangeArrowheads="1"/>
          </p:cNvSpPr>
          <p:nvPr/>
        </p:nvSpPr>
        <p:spPr bwMode="auto">
          <a:xfrm>
            <a:off x="4342909" y="1396425"/>
            <a:ext cx="838691" cy="584775"/>
          </a:xfrm>
          <a:prstGeom prst="rect">
            <a:avLst/>
          </a:prstGeom>
          <a:solidFill>
            <a:schemeClr val="bg1"/>
          </a:solidFill>
          <a:ln w="28575">
            <a:solidFill>
              <a:srgbClr val="0000FF"/>
            </a:solidFill>
            <a:miter lim="800000"/>
            <a:headEnd/>
            <a:tailEnd/>
          </a:ln>
          <a:scene3d>
            <a:camera prst="isometricOffAxis1Right"/>
            <a:lightRig rig="threePt" dir="t"/>
          </a:scene3d>
        </p:spPr>
        <p:txBody>
          <a:bodyPr wrap="none" anchor="ctr">
            <a:spAutoFit/>
          </a:bodyPr>
          <a:lstStyle/>
          <a:p>
            <a:pPr algn="ctr">
              <a:defRPr/>
            </a:pPr>
            <a:r>
              <a:rPr lang="en-US" sz="3200" b="1">
                <a:solidFill>
                  <a:srgbClr val="0000FF"/>
                </a:solidFill>
                <a:latin typeface="Arial Narrow" pitchFamily="34" charset="0"/>
                <a:ea typeface="+mn-ea"/>
                <a:cs typeface="+mn-cs"/>
              </a:rPr>
              <a:t>PSF</a:t>
            </a:r>
          </a:p>
        </p:txBody>
      </p:sp>
      <p:sp>
        <p:nvSpPr>
          <p:cNvPr id="8" name="Down Arrow Callout 15"/>
          <p:cNvSpPr/>
          <p:nvPr/>
        </p:nvSpPr>
        <p:spPr bwMode="auto">
          <a:xfrm>
            <a:off x="-76200" y="479048"/>
            <a:ext cx="4656339" cy="830997"/>
          </a:xfrm>
          <a:prstGeom prst="rect">
            <a:avLst/>
          </a:prstGeom>
          <a:solidFill>
            <a:srgbClr val="CCFFFF"/>
          </a:solidFill>
          <a:ln>
            <a:solidFill>
              <a:srgbClr val="0000FF"/>
            </a:solidFill>
          </a:ln>
          <a:scene3d>
            <a:camera prst="isometricOffAxis1Righ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spAutoFit/>
          </a:bodyPr>
          <a:lstStyle/>
          <a:p>
            <a:pPr indent="-18288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b="1" dirty="0">
                <a:solidFill>
                  <a:srgbClr val="0000FF"/>
                </a:solidFill>
                <a:latin typeface="Arial Narrow" pitchFamily="34" charset="0"/>
              </a:rPr>
              <a:t>FIP–WHO, 2011: Role of Pharmacist</a:t>
            </a:r>
          </a:p>
          <a:p>
            <a:pPr indent="-18288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b="1" dirty="0">
                <a:solidFill>
                  <a:srgbClr val="0000FF"/>
                </a:solidFill>
                <a:latin typeface="Arial Narrow" pitchFamily="34" charset="0"/>
              </a:rPr>
              <a:t>IAI: </a:t>
            </a:r>
            <a:r>
              <a:rPr lang="en-US" sz="2400" b="1" dirty="0" err="1">
                <a:solidFill>
                  <a:srgbClr val="0000FF"/>
                </a:solidFill>
                <a:latin typeface="Arial Narrow" pitchFamily="34" charset="0"/>
              </a:rPr>
              <a:t>Standar</a:t>
            </a:r>
            <a:r>
              <a:rPr lang="en-US" sz="2400" b="1" dirty="0">
                <a:solidFill>
                  <a:srgbClr val="0000FF"/>
                </a:solidFill>
                <a:latin typeface="Arial Narrow" pitchFamily="34" charset="0"/>
              </a:rPr>
              <a:t> </a:t>
            </a:r>
            <a:r>
              <a:rPr lang="en-US" sz="2400" b="1" dirty="0" err="1">
                <a:solidFill>
                  <a:srgbClr val="0000FF"/>
                </a:solidFill>
                <a:latin typeface="Arial Narrow" pitchFamily="34" charset="0"/>
              </a:rPr>
              <a:t>Profesi</a:t>
            </a:r>
            <a:r>
              <a:rPr lang="en-US" sz="2400" b="1" dirty="0">
                <a:solidFill>
                  <a:srgbClr val="0000FF"/>
                </a:solidFill>
                <a:latin typeface="Arial Narrow" pitchFamily="34" charset="0"/>
              </a:rPr>
              <a:t> (KEAI)</a:t>
            </a:r>
            <a:endParaRPr lang="en-US" sz="2400" b="1" dirty="0">
              <a:solidFill>
                <a:srgbClr val="FF00FF"/>
              </a:solidFill>
              <a:latin typeface="Arial Narrow" pitchFamily="34" charset="0"/>
            </a:endParaRPr>
          </a:p>
        </p:txBody>
      </p:sp>
      <p:cxnSp>
        <p:nvCxnSpPr>
          <p:cNvPr id="16" name="Straight Arrow Connector 15"/>
          <p:cNvCxnSpPr/>
          <p:nvPr/>
        </p:nvCxnSpPr>
        <p:spPr>
          <a:xfrm rot="5400000">
            <a:off x="-381793" y="3217069"/>
            <a:ext cx="3505200" cy="1587"/>
          </a:xfrm>
          <a:prstGeom prst="straightConnector1">
            <a:avLst/>
          </a:prstGeom>
          <a:ln w="101600" cmpd="dbl">
            <a:solidFill>
              <a:srgbClr val="0000FF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4"/>
          <p:cNvSpPr txBox="1">
            <a:spLocks noChangeArrowheads="1"/>
          </p:cNvSpPr>
          <p:nvPr/>
        </p:nvSpPr>
        <p:spPr bwMode="auto">
          <a:xfrm>
            <a:off x="2057400" y="2096869"/>
            <a:ext cx="1762021" cy="646331"/>
          </a:xfrm>
          <a:prstGeom prst="rect">
            <a:avLst/>
          </a:prstGeom>
          <a:solidFill>
            <a:schemeClr val="bg1"/>
          </a:solidFill>
          <a:ln w="28575">
            <a:solidFill>
              <a:srgbClr val="0000FF"/>
            </a:solidFill>
            <a:miter lim="800000"/>
            <a:headEnd/>
            <a:tailEnd/>
          </a:ln>
          <a:scene3d>
            <a:camera prst="isometricOffAxis1Right"/>
            <a:lightRig rig="brightRoom" dir="t"/>
          </a:scene3d>
          <a:sp3d extrusionH="254000" contourW="19050">
            <a:extrusionClr>
              <a:srgbClr val="FFFF00"/>
            </a:extrusionClr>
            <a:contourClr>
              <a:srgbClr val="0000FF"/>
            </a:contourClr>
          </a:sp3d>
        </p:spPr>
        <p:txBody>
          <a:bodyPr wrap="none" anchor="ctr">
            <a:spAutoFit/>
          </a:bodyPr>
          <a:lstStyle/>
          <a:p>
            <a:pPr algn="ctr">
              <a:defRPr/>
            </a:pPr>
            <a:r>
              <a:rPr lang="en-US" sz="3600" b="1">
                <a:solidFill>
                  <a:srgbClr val="CC00CC"/>
                </a:solidFill>
                <a:latin typeface="Arial Narrow" pitchFamily="34" charset="0"/>
                <a:ea typeface="+mn-ea"/>
                <a:cs typeface="+mn-cs"/>
              </a:rPr>
              <a:t>APOTEK</a:t>
            </a: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7389995" y="188893"/>
            <a:ext cx="1754005" cy="954107"/>
          </a:xfrm>
          <a:prstGeom prst="rect">
            <a:avLst/>
          </a:prstGeom>
          <a:solidFill>
            <a:schemeClr val="bg1"/>
          </a:solidFill>
          <a:ln w="28575">
            <a:solidFill>
              <a:srgbClr val="0000FF"/>
            </a:solidFill>
            <a:miter lim="800000"/>
            <a:headEnd/>
            <a:tailEnd/>
          </a:ln>
          <a:scene3d>
            <a:camera prst="isometricOffAxis1Right"/>
            <a:lightRig rig="threePt" dir="t"/>
          </a:scene3d>
        </p:spPr>
        <p:txBody>
          <a:bodyPr wrap="none" anchor="ctr">
            <a:spAutoFit/>
          </a:bodyPr>
          <a:lstStyle/>
          <a:p>
            <a:pPr algn="ctr">
              <a:defRPr/>
            </a:pPr>
            <a:r>
              <a:rPr lang="en-US" sz="2800" b="1" dirty="0" err="1">
                <a:solidFill>
                  <a:srgbClr val="0000FF"/>
                </a:solidFill>
                <a:latin typeface="Arial Narrow" pitchFamily="34" charset="0"/>
                <a:ea typeface="+mn-ea"/>
                <a:cs typeface="+mn-cs"/>
              </a:rPr>
              <a:t>Permenkes</a:t>
            </a:r>
            <a:endParaRPr lang="en-US" sz="2800" b="1" dirty="0">
              <a:solidFill>
                <a:srgbClr val="0000FF"/>
              </a:solidFill>
              <a:latin typeface="Arial Narrow" pitchFamily="34" charset="0"/>
              <a:ea typeface="+mn-ea"/>
              <a:cs typeface="+mn-cs"/>
            </a:endParaRPr>
          </a:p>
          <a:p>
            <a:pPr algn="ctr">
              <a:defRPr/>
            </a:pPr>
            <a:r>
              <a:rPr lang="en-US" sz="2800" b="1" dirty="0">
                <a:solidFill>
                  <a:srgbClr val="FF0000"/>
                </a:solidFill>
                <a:latin typeface="Arial Narrow" pitchFamily="34" charset="0"/>
              </a:rPr>
              <a:t>73</a:t>
            </a:r>
            <a:r>
              <a:rPr lang="en-US" sz="2800" b="1" dirty="0">
                <a:solidFill>
                  <a:srgbClr val="0000FF"/>
                </a:solidFill>
                <a:latin typeface="Arial Narrow" pitchFamily="34" charset="0"/>
                <a:ea typeface="+mn-ea"/>
                <a:cs typeface="+mn-cs"/>
              </a:rPr>
              <a:t>/2016</a:t>
            </a:r>
          </a:p>
        </p:txBody>
      </p:sp>
      <p:sp>
        <p:nvSpPr>
          <p:cNvPr id="18" name="TextBox 12"/>
          <p:cNvSpPr txBox="1">
            <a:spLocks noChangeArrowheads="1"/>
          </p:cNvSpPr>
          <p:nvPr/>
        </p:nvSpPr>
        <p:spPr bwMode="auto">
          <a:xfrm>
            <a:off x="7773340" y="2983468"/>
            <a:ext cx="633507" cy="369332"/>
          </a:xfrm>
          <a:prstGeom prst="rect">
            <a:avLst/>
          </a:prstGeom>
          <a:solidFill>
            <a:srgbClr val="FFFF00"/>
          </a:solidFill>
          <a:ln w="28575">
            <a:noFill/>
            <a:miter lim="800000"/>
            <a:headEnd/>
            <a:tailEnd/>
          </a:ln>
          <a:scene3d>
            <a:camera prst="isometricOffAxis1Right"/>
            <a:lightRig rig="threePt" dir="t"/>
          </a:scene3d>
        </p:spPr>
        <p:txBody>
          <a:bodyPr wrap="none" anchor="ctr">
            <a:spAutoFit/>
          </a:bodyPr>
          <a:lstStyle/>
          <a:p>
            <a:pPr algn="ctr">
              <a:defRPr/>
            </a:pPr>
            <a:r>
              <a:rPr lang="en-US">
                <a:latin typeface="Times New Roman" pitchFamily="18" charset="0"/>
                <a:ea typeface="+mn-ea"/>
                <a:cs typeface="Times New Roman" pitchFamily="18" charset="0"/>
              </a:rPr>
              <a:t>PKR</a:t>
            </a:r>
          </a:p>
        </p:txBody>
      </p:sp>
      <p:pic>
        <p:nvPicPr>
          <p:cNvPr id="15" name="Picture 22" descr="E:\# 2012 - 2013 HISFARMA KOMULATIF FILE\33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53400" y="4724400"/>
            <a:ext cx="914400" cy="7980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isometricOffAxis1Right"/>
            <a:lightRig rig="threePt" dir="t"/>
          </a:scene3d>
        </p:spPr>
      </p:pic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2318211" y="5029200"/>
            <a:ext cx="3320589" cy="492443"/>
          </a:xfrm>
          <a:prstGeom prst="rect">
            <a:avLst/>
          </a:prstGeom>
          <a:solidFill>
            <a:schemeClr val="bg1"/>
          </a:solidFill>
          <a:ln w="25400" cmpd="dbl">
            <a:solidFill>
              <a:srgbClr val="0000FF"/>
            </a:solidFill>
            <a:miter lim="800000"/>
            <a:headEnd/>
            <a:tailEnd/>
          </a:ln>
          <a:scene3d>
            <a:camera prst="isometricOffAxis1Right"/>
            <a:lightRig rig="brightRoom" dir="t"/>
          </a:scene3d>
          <a:sp3d extrusionH="254000" contourW="19050">
            <a:extrusionClr>
              <a:srgbClr val="00FF00"/>
            </a:extrusionClr>
            <a:contourClr>
              <a:srgbClr val="0000FF"/>
            </a:contourClr>
          </a:sp3d>
        </p:spPr>
        <p:txBody>
          <a:bodyPr wrap="none" tIns="91440" bIns="91440" anchor="ctr">
            <a:spAutoFit/>
          </a:bodyPr>
          <a:lstStyle/>
          <a:p>
            <a:pPr marL="173038" indent="-173038" algn="ctr">
              <a:lnSpc>
                <a:spcPts val="2400"/>
              </a:lnSpc>
              <a:defRPr/>
            </a:pPr>
            <a:r>
              <a:rPr lang="en-US" sz="2400" b="1">
                <a:solidFill>
                  <a:srgbClr val="FF0000"/>
                </a:solidFill>
                <a:latin typeface="Arial Narrow" pitchFamily="34" charset="0"/>
                <a:ea typeface="+mn-ea"/>
                <a:cs typeface="+mn-cs"/>
              </a:rPr>
              <a:t>“Standar Praktik Apoteker</a:t>
            </a:r>
            <a:endParaRPr lang="en-US" sz="2400" b="1">
              <a:solidFill>
                <a:srgbClr val="0000FF"/>
              </a:solidFill>
              <a:latin typeface="Arial Narrow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02386626"/>
      </p:ext>
    </p:extLst>
  </p:cSld>
  <p:clrMapOvr>
    <a:masterClrMapping/>
  </p:clrMapOvr>
  <p:transition spd="slow">
    <p:randomBar dir="vert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>
            <a:normAutofit fontScale="90000"/>
          </a:bodyPr>
          <a:lstStyle/>
          <a:p>
            <a:r>
              <a:rPr lang="id-ID" sz="4000" b="1" dirty="0">
                <a:solidFill>
                  <a:schemeClr val="accent2">
                    <a:lumMod val="75000"/>
                  </a:schemeClr>
                </a:solidFill>
                <a:latin typeface="Berlin Sans FB" pitchFamily="34" charset="0"/>
              </a:rPr>
              <a:t>Peran </a:t>
            </a:r>
            <a:r>
              <a:rPr lang="en-US" sz="4000" b="1" dirty="0" err="1">
                <a:solidFill>
                  <a:schemeClr val="accent2">
                    <a:lumMod val="75000"/>
                  </a:schemeClr>
                </a:solidFill>
                <a:latin typeface="Berlin Sans FB" pitchFamily="34" charset="0"/>
              </a:rPr>
              <a:t>Apoteker</a:t>
            </a:r>
            <a:r>
              <a:rPr lang="id-ID" sz="4000" b="1" dirty="0">
                <a:solidFill>
                  <a:schemeClr val="accent2">
                    <a:lumMod val="75000"/>
                  </a:schemeClr>
                </a:solidFill>
                <a:latin typeface="Berlin Sans FB" pitchFamily="34" charset="0"/>
              </a:rPr>
              <a:t> </a:t>
            </a:r>
            <a:r>
              <a:rPr lang="en-US" sz="4000" b="1" dirty="0">
                <a:solidFill>
                  <a:schemeClr val="accent2">
                    <a:lumMod val="75000"/>
                  </a:schemeClr>
                </a:solidFill>
                <a:latin typeface="Berlin Sans FB" pitchFamily="34" charset="0"/>
              </a:rPr>
              <a:t>K</a:t>
            </a:r>
            <a:r>
              <a:rPr lang="id-ID" sz="4000" b="1" dirty="0">
                <a:solidFill>
                  <a:schemeClr val="accent2">
                    <a:lumMod val="75000"/>
                  </a:schemeClr>
                </a:solidFill>
                <a:latin typeface="Berlin Sans FB" pitchFamily="34" charset="0"/>
              </a:rPr>
              <a:t>omunitas</a:t>
            </a:r>
            <a:br>
              <a:rPr lang="en-US" sz="4000" b="1" dirty="0">
                <a:solidFill>
                  <a:schemeClr val="accent2">
                    <a:lumMod val="75000"/>
                  </a:schemeClr>
                </a:solidFill>
                <a:latin typeface="Berlin Sans FB" pitchFamily="34" charset="0"/>
              </a:rPr>
            </a:br>
            <a:r>
              <a:rPr lang="en-US" sz="2700" i="1" dirty="0">
                <a:solidFill>
                  <a:schemeClr val="accent2">
                    <a:lumMod val="75000"/>
                  </a:schemeClr>
                </a:solidFill>
                <a:latin typeface="Berlin Sans FB" pitchFamily="34" charset="0"/>
              </a:rPr>
              <a:t>(</a:t>
            </a:r>
            <a:r>
              <a:rPr lang="en-US" sz="2700" i="1" dirty="0" err="1">
                <a:solidFill>
                  <a:schemeClr val="accent2">
                    <a:lumMod val="75000"/>
                  </a:schemeClr>
                </a:solidFill>
                <a:latin typeface="Berlin Sans FB" pitchFamily="34" charset="0"/>
              </a:rPr>
              <a:t>sumber</a:t>
            </a:r>
            <a:r>
              <a:rPr lang="en-US" sz="2700" i="1" dirty="0">
                <a:solidFill>
                  <a:schemeClr val="accent2">
                    <a:lumMod val="75000"/>
                  </a:schemeClr>
                </a:solidFill>
                <a:latin typeface="Berlin Sans FB" pitchFamily="34" charset="0"/>
              </a:rPr>
              <a:t>: </a:t>
            </a:r>
            <a:r>
              <a:rPr lang="en-US" sz="2700" i="1" dirty="0" err="1">
                <a:solidFill>
                  <a:schemeClr val="accent2">
                    <a:lumMod val="75000"/>
                  </a:schemeClr>
                </a:solidFill>
                <a:latin typeface="Berlin Sans FB" pitchFamily="34" charset="0"/>
              </a:rPr>
              <a:t>Yanfar</a:t>
            </a:r>
            <a:r>
              <a:rPr lang="en-US" sz="2700" i="1" dirty="0">
                <a:solidFill>
                  <a:schemeClr val="accent2">
                    <a:lumMod val="75000"/>
                  </a:schemeClr>
                </a:solidFill>
                <a:latin typeface="Berlin Sans FB" pitchFamily="34" charset="0"/>
              </a:rPr>
              <a:t> </a:t>
            </a:r>
            <a:r>
              <a:rPr lang="en-US" sz="2700" i="1" dirty="0" err="1">
                <a:solidFill>
                  <a:schemeClr val="accent2">
                    <a:lumMod val="75000"/>
                  </a:schemeClr>
                </a:solidFill>
                <a:latin typeface="Berlin Sans FB" pitchFamily="34" charset="0"/>
              </a:rPr>
              <a:t>Kemkes</a:t>
            </a:r>
            <a:r>
              <a:rPr lang="en-US" sz="2700" i="1" dirty="0">
                <a:solidFill>
                  <a:schemeClr val="accent2">
                    <a:lumMod val="75000"/>
                  </a:schemeClr>
                </a:solidFill>
                <a:latin typeface="Berlin Sans FB" pitchFamily="34" charset="0"/>
              </a:rPr>
              <a:t> R.I)</a:t>
            </a:r>
            <a:endParaRPr lang="id-ID" sz="2700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219200"/>
            <a:ext cx="8229600" cy="4525963"/>
          </a:xfrm>
        </p:spPr>
        <p:txBody>
          <a:bodyPr>
            <a:normAutofit fontScale="85000" lnSpcReduction="10000"/>
          </a:bodyPr>
          <a:lstStyle/>
          <a:p>
            <a:pPr marL="514350" indent="-514350">
              <a:buAutoNum type="arabicPeriod"/>
            </a:pPr>
            <a:r>
              <a:rPr lang="id-ID" dirty="0">
                <a:latin typeface="Berlin Sans FB" pitchFamily="34" charset="0"/>
              </a:rPr>
              <a:t>Menjamin </a:t>
            </a:r>
            <a:r>
              <a:rPr lang="en-US" b="1" dirty="0">
                <a:latin typeface="Berlin Sans FB" pitchFamily="34" charset="0"/>
              </a:rPr>
              <a:t>K</a:t>
            </a:r>
            <a:r>
              <a:rPr lang="id-ID" b="1" dirty="0">
                <a:latin typeface="Berlin Sans FB" pitchFamily="34" charset="0"/>
              </a:rPr>
              <a:t>eamanan</a:t>
            </a:r>
            <a:r>
              <a:rPr lang="en-US" b="1" dirty="0">
                <a:latin typeface="Berlin Sans FB" pitchFamily="34" charset="0"/>
              </a:rPr>
              <a:t>,</a:t>
            </a:r>
            <a:r>
              <a:rPr lang="id-ID" b="1" dirty="0">
                <a:latin typeface="Berlin Sans FB" pitchFamily="34" charset="0"/>
              </a:rPr>
              <a:t> </a:t>
            </a:r>
            <a:r>
              <a:rPr lang="en-US" b="1" dirty="0">
                <a:latin typeface="Berlin Sans FB" pitchFamily="34" charset="0"/>
              </a:rPr>
              <a:t>K</a:t>
            </a:r>
            <a:r>
              <a:rPr lang="id-ID" b="1" dirty="0">
                <a:latin typeface="Berlin Sans FB" pitchFamily="34" charset="0"/>
              </a:rPr>
              <a:t>hasiat, </a:t>
            </a:r>
            <a:r>
              <a:rPr lang="en-US" b="1" dirty="0">
                <a:latin typeface="Berlin Sans FB" pitchFamily="34" charset="0"/>
              </a:rPr>
              <a:t>K</a:t>
            </a:r>
            <a:r>
              <a:rPr lang="id-ID" b="1" dirty="0">
                <a:latin typeface="Berlin Sans FB" pitchFamily="34" charset="0"/>
              </a:rPr>
              <a:t>emanfaatan </a:t>
            </a:r>
            <a:r>
              <a:rPr lang="id-ID" dirty="0">
                <a:latin typeface="Berlin Sans FB" pitchFamily="34" charset="0"/>
              </a:rPr>
              <a:t>dan </a:t>
            </a:r>
            <a:r>
              <a:rPr lang="en-US" b="1" dirty="0">
                <a:latin typeface="Berlin Sans FB" pitchFamily="34" charset="0"/>
              </a:rPr>
              <a:t>M</a:t>
            </a:r>
            <a:r>
              <a:rPr lang="id-ID" b="1" dirty="0">
                <a:latin typeface="Berlin Sans FB" pitchFamily="34" charset="0"/>
              </a:rPr>
              <a:t>utu </a:t>
            </a:r>
            <a:r>
              <a:rPr lang="id-ID" dirty="0">
                <a:latin typeface="Berlin Sans FB" pitchFamily="34" charset="0"/>
              </a:rPr>
              <a:t>sediaan farmasi, alat kesehatan yang diterima masyarakat/ pasien</a:t>
            </a:r>
          </a:p>
          <a:p>
            <a:pPr marL="514350" indent="-514350">
              <a:buFont typeface="Wingdings 2"/>
              <a:buAutoNum type="arabicPeriod"/>
            </a:pPr>
            <a:r>
              <a:rPr lang="id-ID" dirty="0">
                <a:latin typeface="Berlin Sans FB" pitchFamily="34" charset="0"/>
              </a:rPr>
              <a:t>Memberikan </a:t>
            </a:r>
            <a:r>
              <a:rPr lang="en-US" b="1" dirty="0">
                <a:latin typeface="Berlin Sans FB" pitchFamily="34" charset="0"/>
              </a:rPr>
              <a:t>M</a:t>
            </a:r>
            <a:r>
              <a:rPr lang="id-ID" b="1" dirty="0">
                <a:latin typeface="Berlin Sans FB" pitchFamily="34" charset="0"/>
              </a:rPr>
              <a:t>asukan kepada tenaga medis </a:t>
            </a:r>
            <a:r>
              <a:rPr lang="id-ID" dirty="0">
                <a:latin typeface="Berlin Sans FB" pitchFamily="34" charset="0"/>
              </a:rPr>
              <a:t>terkait dugaan ketidak tepatan obat atau dosis yang diresepkan dan bila perlu memberi rekomendasi</a:t>
            </a:r>
          </a:p>
          <a:p>
            <a:pPr marL="514350" indent="-514350">
              <a:buAutoNum type="arabicPeriod"/>
            </a:pPr>
            <a:r>
              <a:rPr lang="id-ID" dirty="0">
                <a:latin typeface="Berlin Sans FB" pitchFamily="34" charset="0"/>
              </a:rPr>
              <a:t>Memberikan </a:t>
            </a:r>
            <a:r>
              <a:rPr lang="en-US" b="1" dirty="0">
                <a:latin typeface="Berlin Sans FB" pitchFamily="34" charset="0"/>
              </a:rPr>
              <a:t>P</a:t>
            </a:r>
            <a:r>
              <a:rPr lang="id-ID" b="1" dirty="0">
                <a:latin typeface="Berlin Sans FB" pitchFamily="34" charset="0"/>
              </a:rPr>
              <a:t>elayanan K I E</a:t>
            </a:r>
            <a:r>
              <a:rPr lang="id-ID" dirty="0">
                <a:latin typeface="Berlin Sans FB" pitchFamily="34" charset="0"/>
              </a:rPr>
              <a:t> kefarmasian yang optimal pada masyarakat / pasien</a:t>
            </a:r>
          </a:p>
          <a:p>
            <a:pPr marL="514350" indent="-514350">
              <a:buFont typeface="Wingdings 2"/>
              <a:buAutoNum type="arabicPeriod"/>
            </a:pPr>
            <a:r>
              <a:rPr lang="id-ID" dirty="0">
                <a:latin typeface="Berlin Sans FB" pitchFamily="34" charset="0"/>
              </a:rPr>
              <a:t>Mencari </a:t>
            </a:r>
            <a:r>
              <a:rPr lang="en-US" b="1" dirty="0">
                <a:latin typeface="Berlin Sans FB" pitchFamily="34" charset="0"/>
              </a:rPr>
              <a:t>S</a:t>
            </a:r>
            <a:r>
              <a:rPr lang="id-ID" b="1" dirty="0">
                <a:latin typeface="Berlin Sans FB" pitchFamily="34" charset="0"/>
              </a:rPr>
              <a:t>olusi </a:t>
            </a:r>
            <a:r>
              <a:rPr lang="id-ID" dirty="0">
                <a:latin typeface="Berlin Sans FB" pitchFamily="34" charset="0"/>
              </a:rPr>
              <a:t>terkait tidak </a:t>
            </a:r>
            <a:r>
              <a:rPr lang="id-ID" dirty="0" err="1">
                <a:latin typeface="Berlin Sans FB" pitchFamily="34" charset="0"/>
              </a:rPr>
              <a:t>sesuaian</a:t>
            </a:r>
            <a:r>
              <a:rPr lang="id-ID" dirty="0">
                <a:latin typeface="Berlin Sans FB" pitchFamily="34" charset="0"/>
              </a:rPr>
              <a:t> pemberian obat/rejimen dosis</a:t>
            </a:r>
          </a:p>
          <a:p>
            <a:pPr marL="514350" indent="-514350">
              <a:buAutoNum type="arabicPeriod"/>
            </a:pPr>
            <a:r>
              <a:rPr lang="id-ID" dirty="0">
                <a:latin typeface="Berlin Sans FB" pitchFamily="34" charset="0"/>
              </a:rPr>
              <a:t>Melakukan </a:t>
            </a:r>
            <a:r>
              <a:rPr lang="en-US" b="1" dirty="0">
                <a:latin typeface="Berlin Sans FB" pitchFamily="34" charset="0"/>
              </a:rPr>
              <a:t>M</a:t>
            </a:r>
            <a:r>
              <a:rPr lang="id-ID" b="1" dirty="0">
                <a:latin typeface="Berlin Sans FB" pitchFamily="34" charset="0"/>
              </a:rPr>
              <a:t>onitoring penggunaan obat</a:t>
            </a:r>
          </a:p>
          <a:p>
            <a:pPr marL="514350" indent="-514350">
              <a:buAutoNum type="arabicPeriod"/>
            </a:pPr>
            <a:endParaRPr lang="id-ID" dirty="0">
              <a:latin typeface="Berlin Sans FB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40702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flash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UU 36/2009 </a:t>
            </a:r>
            <a:r>
              <a:rPr lang="en-US" dirty="0" err="1"/>
              <a:t>Pasal</a:t>
            </a:r>
            <a:r>
              <a:rPr lang="en-US" dirty="0"/>
              <a:t> 23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endParaRPr lang="en-US" dirty="0"/>
          </a:p>
          <a:p>
            <a:pPr marL="514350" indent="-514350">
              <a:buFont typeface="+mj-lt"/>
              <a:buAutoNum type="arabicPeriod"/>
            </a:pPr>
            <a:r>
              <a:rPr lang="en-US" dirty="0" err="1"/>
              <a:t>Tenaga</a:t>
            </a:r>
            <a:r>
              <a:rPr lang="en-US" dirty="0"/>
              <a:t> </a:t>
            </a:r>
            <a:r>
              <a:rPr lang="en-US" dirty="0" err="1"/>
              <a:t>kesehatan</a:t>
            </a:r>
            <a:r>
              <a:rPr lang="en-US" dirty="0"/>
              <a:t> </a:t>
            </a:r>
            <a:r>
              <a:rPr lang="en-US" dirty="0" err="1"/>
              <a:t>berwenang</a:t>
            </a:r>
            <a:r>
              <a:rPr lang="en-US" dirty="0"/>
              <a:t> </a:t>
            </a:r>
            <a:r>
              <a:rPr lang="en-US" dirty="0" err="1"/>
              <a:t>untuk</a:t>
            </a:r>
            <a:r>
              <a:rPr lang="en-US" dirty="0"/>
              <a:t> </a:t>
            </a:r>
            <a:r>
              <a:rPr lang="en-US" dirty="0" err="1"/>
              <a:t>menyelenggarakan</a:t>
            </a:r>
            <a:r>
              <a:rPr lang="en-US" dirty="0"/>
              <a:t> </a:t>
            </a:r>
            <a:r>
              <a:rPr lang="en-US" dirty="0" err="1"/>
              <a:t>pelayanan</a:t>
            </a:r>
            <a:r>
              <a:rPr lang="en-US" dirty="0"/>
              <a:t> </a:t>
            </a:r>
            <a:r>
              <a:rPr lang="en-US" dirty="0" err="1"/>
              <a:t>kesehatan</a:t>
            </a:r>
            <a:r>
              <a:rPr lang="en-US" dirty="0"/>
              <a:t>.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err="1"/>
              <a:t>Kewenangan</a:t>
            </a:r>
            <a:r>
              <a:rPr lang="en-US" dirty="0"/>
              <a:t> </a:t>
            </a:r>
            <a:r>
              <a:rPr lang="en-US" dirty="0" err="1"/>
              <a:t>untuk</a:t>
            </a:r>
            <a:r>
              <a:rPr lang="en-US" dirty="0"/>
              <a:t> </a:t>
            </a:r>
            <a:r>
              <a:rPr lang="en-US" dirty="0" err="1"/>
              <a:t>menyelenggarakan</a:t>
            </a:r>
            <a:r>
              <a:rPr lang="en-US" dirty="0"/>
              <a:t> </a:t>
            </a:r>
            <a:r>
              <a:rPr lang="en-US" dirty="0" err="1"/>
              <a:t>pelayanan</a:t>
            </a:r>
            <a:r>
              <a:rPr lang="en-US" dirty="0"/>
              <a:t> </a:t>
            </a:r>
            <a:r>
              <a:rPr lang="en-US" dirty="0" err="1"/>
              <a:t>kesehatan</a:t>
            </a:r>
            <a:r>
              <a:rPr lang="en-US" dirty="0"/>
              <a:t> </a:t>
            </a:r>
            <a:r>
              <a:rPr lang="en-US" dirty="0" err="1"/>
              <a:t>sebagaimana</a:t>
            </a:r>
            <a:r>
              <a:rPr lang="en-US" dirty="0"/>
              <a:t> </a:t>
            </a:r>
            <a:r>
              <a:rPr lang="en-US" dirty="0" err="1"/>
              <a:t>dimaksud</a:t>
            </a:r>
            <a:r>
              <a:rPr lang="en-US" dirty="0"/>
              <a:t> </a:t>
            </a:r>
            <a:r>
              <a:rPr lang="en-US" dirty="0" err="1"/>
              <a:t>pada</a:t>
            </a:r>
            <a:r>
              <a:rPr lang="en-US" dirty="0"/>
              <a:t> </a:t>
            </a:r>
            <a:r>
              <a:rPr lang="en-US" dirty="0" err="1"/>
              <a:t>ayat</a:t>
            </a:r>
            <a:r>
              <a:rPr lang="en-US" dirty="0"/>
              <a:t> (1) </a:t>
            </a:r>
            <a:r>
              <a:rPr lang="en-US" dirty="0" err="1"/>
              <a:t>dilakukan</a:t>
            </a:r>
            <a:r>
              <a:rPr lang="en-US" dirty="0"/>
              <a:t> </a:t>
            </a:r>
            <a:r>
              <a:rPr lang="en-US" dirty="0" err="1"/>
              <a:t>sesuai</a:t>
            </a:r>
            <a:r>
              <a:rPr lang="en-US" dirty="0"/>
              <a:t> </a:t>
            </a:r>
            <a:r>
              <a:rPr lang="en-US" dirty="0" err="1"/>
              <a:t>dengan</a:t>
            </a:r>
            <a:r>
              <a:rPr lang="en-US" dirty="0"/>
              <a:t> </a:t>
            </a:r>
            <a:r>
              <a:rPr lang="en-US" dirty="0" err="1">
                <a:solidFill>
                  <a:srgbClr val="FF0000"/>
                </a:solidFill>
              </a:rPr>
              <a:t>bidang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keahlian</a:t>
            </a:r>
            <a:r>
              <a:rPr lang="en-US" dirty="0">
                <a:solidFill>
                  <a:srgbClr val="FF0000"/>
                </a:solidFill>
              </a:rPr>
              <a:t> yang </a:t>
            </a:r>
            <a:r>
              <a:rPr lang="en-US" dirty="0" err="1">
                <a:solidFill>
                  <a:srgbClr val="FF0000"/>
                </a:solidFill>
              </a:rPr>
              <a:t>dimiliki</a:t>
            </a:r>
            <a:r>
              <a:rPr lang="en-US" dirty="0"/>
              <a:t>.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err="1"/>
              <a:t>Dalam</a:t>
            </a:r>
            <a:r>
              <a:rPr lang="en-US" dirty="0"/>
              <a:t> </a:t>
            </a:r>
            <a:r>
              <a:rPr lang="en-US" dirty="0" err="1"/>
              <a:t>menyelenggarakan</a:t>
            </a:r>
            <a:r>
              <a:rPr lang="en-US" dirty="0"/>
              <a:t> </a:t>
            </a:r>
            <a:r>
              <a:rPr lang="en-US" dirty="0" err="1"/>
              <a:t>pelayanan</a:t>
            </a:r>
            <a:r>
              <a:rPr lang="en-US" dirty="0"/>
              <a:t> </a:t>
            </a:r>
            <a:r>
              <a:rPr lang="en-US" dirty="0" err="1"/>
              <a:t>kesehatan</a:t>
            </a:r>
            <a:r>
              <a:rPr lang="en-US" dirty="0"/>
              <a:t>, </a:t>
            </a:r>
            <a:r>
              <a:rPr lang="en-US" dirty="0" err="1"/>
              <a:t>tenaga</a:t>
            </a:r>
            <a:r>
              <a:rPr lang="en-US" dirty="0"/>
              <a:t> </a:t>
            </a:r>
            <a:r>
              <a:rPr lang="en-US" dirty="0" err="1"/>
              <a:t>kesehatan</a:t>
            </a:r>
            <a:r>
              <a:rPr lang="en-US" dirty="0"/>
              <a:t> </a:t>
            </a:r>
            <a:r>
              <a:rPr lang="en-US" dirty="0" err="1"/>
              <a:t>wajib</a:t>
            </a:r>
            <a:r>
              <a:rPr lang="en-US" dirty="0"/>
              <a:t> </a:t>
            </a:r>
            <a:r>
              <a:rPr lang="en-US" dirty="0" err="1"/>
              <a:t>memiliki</a:t>
            </a:r>
            <a:r>
              <a:rPr lang="en-US" dirty="0"/>
              <a:t> </a:t>
            </a:r>
            <a:r>
              <a:rPr lang="en-US" dirty="0" err="1"/>
              <a:t>izin</a:t>
            </a:r>
            <a:r>
              <a:rPr lang="en-US" dirty="0"/>
              <a:t> </a:t>
            </a:r>
            <a:r>
              <a:rPr lang="en-US" dirty="0" err="1"/>
              <a:t>dari</a:t>
            </a:r>
            <a:r>
              <a:rPr lang="en-US" dirty="0"/>
              <a:t> </a:t>
            </a:r>
            <a:r>
              <a:rPr lang="en-US" dirty="0" err="1"/>
              <a:t>pemerintah</a:t>
            </a:r>
            <a:r>
              <a:rPr lang="en-US" dirty="0"/>
              <a:t>.</a:t>
            </a:r>
          </a:p>
          <a:p>
            <a:pPr marL="514350" indent="-514350">
              <a:buFont typeface="+mj-lt"/>
              <a:buAutoNum type="arabicPeriod"/>
            </a:pPr>
            <a:r>
              <a:rPr lang="fi-FI" dirty="0"/>
              <a:t>Selama memberikan pelayanan kesehatan sebagaimana </a:t>
            </a:r>
            <a:r>
              <a:rPr lang="sv-SE" dirty="0"/>
              <a:t>dimaksud pada ayat (1) dilarang mengutamakan </a:t>
            </a:r>
            <a:r>
              <a:rPr lang="en-US" dirty="0" err="1"/>
              <a:t>kepentingan</a:t>
            </a:r>
            <a:r>
              <a:rPr lang="en-US" dirty="0"/>
              <a:t> yang </a:t>
            </a:r>
            <a:r>
              <a:rPr lang="en-US" dirty="0" err="1"/>
              <a:t>bernilai</a:t>
            </a:r>
            <a:r>
              <a:rPr lang="en-US" dirty="0"/>
              <a:t> </a:t>
            </a:r>
            <a:r>
              <a:rPr lang="en-US" dirty="0" err="1"/>
              <a:t>materi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064201546"/>
      </p:ext>
    </p:extLst>
  </p:cSld>
  <p:clrMapOvr>
    <a:masterClrMapping/>
  </p:clrMapOvr>
  <p:transition spd="slow">
    <p:cover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/>
          <p:cNvGraphicFramePr/>
          <p:nvPr/>
        </p:nvGraphicFramePr>
        <p:xfrm>
          <a:off x="152400" y="228600"/>
          <a:ext cx="8839200" cy="1143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7411" name="Content Placeholder 2"/>
          <p:cNvSpPr>
            <a:spLocks noGrp="1"/>
          </p:cNvSpPr>
          <p:nvPr>
            <p:ph idx="1"/>
          </p:nvPr>
        </p:nvSpPr>
        <p:spPr>
          <a:xfrm>
            <a:off x="304800" y="1524000"/>
            <a:ext cx="8458200" cy="4525963"/>
          </a:xfrm>
        </p:spPr>
        <p:txBody>
          <a:bodyPr>
            <a:noAutofit/>
          </a:bodyPr>
          <a:lstStyle/>
          <a:p>
            <a:pPr eaLnBrk="1" hangingPunct="1"/>
            <a:r>
              <a:rPr lang="en-US" sz="2400" b="1" dirty="0">
                <a:latin typeface="Berlin Sans FB" pitchFamily="34" charset="0"/>
              </a:rPr>
              <a:t>Visiting patients </a:t>
            </a:r>
            <a:r>
              <a:rPr lang="en-US" sz="2400" dirty="0">
                <a:latin typeface="Berlin Sans FB" pitchFamily="34" charset="0"/>
              </a:rPr>
              <a:t>in their homes for focused</a:t>
            </a:r>
            <a:r>
              <a:rPr lang="id-ID" sz="2400" dirty="0">
                <a:latin typeface="Berlin Sans FB" pitchFamily="34" charset="0"/>
              </a:rPr>
              <a:t> </a:t>
            </a:r>
            <a:r>
              <a:rPr lang="id-ID" sz="2400" b="1" dirty="0">
                <a:latin typeface="Berlin Sans FB" pitchFamily="34" charset="0"/>
              </a:rPr>
              <a:t>medication reviews</a:t>
            </a:r>
          </a:p>
          <a:p>
            <a:pPr eaLnBrk="1" hangingPunct="1"/>
            <a:r>
              <a:rPr lang="en-US" sz="2400" b="1" dirty="0">
                <a:latin typeface="Berlin Sans FB" pitchFamily="34" charset="0"/>
              </a:rPr>
              <a:t>Working with physicians </a:t>
            </a:r>
            <a:r>
              <a:rPr lang="en-US" sz="2400" dirty="0">
                <a:latin typeface="Berlin Sans FB" pitchFamily="34" charset="0"/>
              </a:rPr>
              <a:t>to help meet a patient’s</a:t>
            </a:r>
            <a:r>
              <a:rPr lang="id-ID" sz="2400" dirty="0">
                <a:latin typeface="Berlin Sans FB" pitchFamily="34" charset="0"/>
              </a:rPr>
              <a:t> medication needs</a:t>
            </a:r>
          </a:p>
          <a:p>
            <a:pPr eaLnBrk="1" hangingPunct="1"/>
            <a:r>
              <a:rPr lang="id-ID" sz="2400" b="1" dirty="0">
                <a:latin typeface="Berlin Sans FB" pitchFamily="34" charset="0"/>
              </a:rPr>
              <a:t>Selecting and/or recommending </a:t>
            </a:r>
            <a:r>
              <a:rPr lang="id-ID" sz="2400" dirty="0">
                <a:latin typeface="Berlin Sans FB" pitchFamily="34" charset="0"/>
              </a:rPr>
              <a:t>cost-effective drug therapy options</a:t>
            </a:r>
          </a:p>
          <a:p>
            <a:pPr eaLnBrk="1" hangingPunct="1"/>
            <a:r>
              <a:rPr lang="en-US" sz="2400" b="1" dirty="0">
                <a:latin typeface="Berlin Sans FB" pitchFamily="34" charset="0"/>
              </a:rPr>
              <a:t>Managing </a:t>
            </a:r>
            <a:r>
              <a:rPr lang="en-US" sz="2400" dirty="0">
                <a:latin typeface="Berlin Sans FB" pitchFamily="34" charset="0"/>
              </a:rPr>
              <a:t>(as an independent provider) therapies</a:t>
            </a:r>
            <a:r>
              <a:rPr lang="id-ID" sz="2400" dirty="0">
                <a:latin typeface="Berlin Sans FB" pitchFamily="34" charset="0"/>
              </a:rPr>
              <a:t> such as </a:t>
            </a:r>
            <a:r>
              <a:rPr lang="id-ID" sz="2400" b="1" dirty="0">
                <a:latin typeface="Berlin Sans FB" pitchFamily="34" charset="0"/>
              </a:rPr>
              <a:t>smoking cessation</a:t>
            </a:r>
          </a:p>
          <a:p>
            <a:pPr eaLnBrk="1" hangingPunct="1"/>
            <a:r>
              <a:rPr lang="id-ID" sz="2400" b="1" dirty="0">
                <a:latin typeface="Berlin Sans FB" pitchFamily="34" charset="0"/>
              </a:rPr>
              <a:t>Managing</a:t>
            </a:r>
            <a:r>
              <a:rPr lang="id-ID" sz="2400" dirty="0">
                <a:latin typeface="Berlin Sans FB" pitchFamily="34" charset="0"/>
              </a:rPr>
              <a:t> (in a collaborative setting) chronic </a:t>
            </a:r>
            <a:r>
              <a:rPr lang="pt-BR" sz="2400" dirty="0">
                <a:latin typeface="Berlin Sans FB" pitchFamily="34" charset="0"/>
              </a:rPr>
              <a:t>therapies for </a:t>
            </a:r>
            <a:r>
              <a:rPr lang="pt-BR" sz="2400" b="1" dirty="0">
                <a:latin typeface="Berlin Sans FB" pitchFamily="34" charset="0"/>
              </a:rPr>
              <a:t>diabetes, asthma, osteoporosis,</a:t>
            </a:r>
            <a:r>
              <a:rPr lang="id-ID" sz="2400" b="1" dirty="0">
                <a:latin typeface="Berlin Sans FB" pitchFamily="34" charset="0"/>
              </a:rPr>
              <a:t> cholesterol </a:t>
            </a:r>
            <a:r>
              <a:rPr lang="id-ID" sz="2400" dirty="0">
                <a:latin typeface="Berlin Sans FB" pitchFamily="34" charset="0"/>
              </a:rPr>
              <a:t>and </a:t>
            </a:r>
            <a:r>
              <a:rPr lang="id-ID" sz="2400" b="1" dirty="0">
                <a:latin typeface="Berlin Sans FB" pitchFamily="34" charset="0"/>
              </a:rPr>
              <a:t>anticoagulation</a:t>
            </a:r>
          </a:p>
        </p:txBody>
      </p:sp>
    </p:spTree>
    <p:extLst>
      <p:ext uri="{BB962C8B-B14F-4D97-AF65-F5344CB8AC3E}">
        <p14:creationId xmlns:p14="http://schemas.microsoft.com/office/powerpoint/2010/main" val="28138722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flash/>
      </p:transition>
    </mc:Choice>
    <mc:Fallback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sz="2400" b="1" dirty="0">
                <a:latin typeface="Berlin Sans FB" pitchFamily="34" charset="0"/>
              </a:rPr>
              <a:t>Providing information, education, </a:t>
            </a:r>
            <a:r>
              <a:rPr lang="en-US" sz="2400" dirty="0">
                <a:latin typeface="Berlin Sans FB" pitchFamily="34" charset="0"/>
              </a:rPr>
              <a:t>and </a:t>
            </a:r>
            <a:r>
              <a:rPr lang="en-US" sz="2400" b="1" dirty="0">
                <a:latin typeface="Berlin Sans FB" pitchFamily="34" charset="0"/>
              </a:rPr>
              <a:t>counseling</a:t>
            </a:r>
            <a:r>
              <a:rPr lang="id-ID" sz="2400" dirty="0">
                <a:latin typeface="Berlin Sans FB" pitchFamily="34" charset="0"/>
              </a:rPr>
              <a:t> to patients</a:t>
            </a:r>
          </a:p>
          <a:p>
            <a:pPr eaLnBrk="1" hangingPunct="1"/>
            <a:r>
              <a:rPr lang="en-US" sz="2400" b="1" dirty="0">
                <a:latin typeface="Berlin Sans FB" pitchFamily="34" charset="0"/>
              </a:rPr>
              <a:t>Identifying barriers </a:t>
            </a:r>
            <a:r>
              <a:rPr lang="en-US" sz="2400" dirty="0">
                <a:latin typeface="Berlin Sans FB" pitchFamily="34" charset="0"/>
              </a:rPr>
              <a:t>to patient compliance</a:t>
            </a:r>
            <a:r>
              <a:rPr lang="id-ID" sz="2400" dirty="0">
                <a:latin typeface="Berlin Sans FB" pitchFamily="34" charset="0"/>
              </a:rPr>
              <a:t> </a:t>
            </a:r>
          </a:p>
          <a:p>
            <a:pPr eaLnBrk="1" hangingPunct="1"/>
            <a:r>
              <a:rPr lang="en-US" sz="2400" b="1" dirty="0">
                <a:latin typeface="Berlin Sans FB" pitchFamily="34" charset="0"/>
              </a:rPr>
              <a:t>Participating</a:t>
            </a:r>
            <a:r>
              <a:rPr lang="en-US" sz="2400" dirty="0">
                <a:latin typeface="Berlin Sans FB" pitchFamily="34" charset="0"/>
              </a:rPr>
              <a:t> in multidisciplinary reviews of patients’</a:t>
            </a:r>
            <a:r>
              <a:rPr lang="id-ID" sz="2400" dirty="0">
                <a:latin typeface="Berlin Sans FB" pitchFamily="34" charset="0"/>
              </a:rPr>
              <a:t> progress</a:t>
            </a:r>
          </a:p>
          <a:p>
            <a:pPr eaLnBrk="1" hangingPunct="1"/>
            <a:r>
              <a:rPr lang="en-US" sz="2400" b="1" dirty="0">
                <a:latin typeface="Berlin Sans FB" pitchFamily="34" charset="0"/>
              </a:rPr>
              <a:t>Monitoring outcomes </a:t>
            </a:r>
            <a:r>
              <a:rPr lang="en-US" sz="2400" dirty="0">
                <a:latin typeface="Berlin Sans FB" pitchFamily="34" charset="0"/>
              </a:rPr>
              <a:t>and unintended consequences</a:t>
            </a:r>
            <a:r>
              <a:rPr lang="id-ID" sz="2400" dirty="0">
                <a:latin typeface="Berlin Sans FB" pitchFamily="34" charset="0"/>
              </a:rPr>
              <a:t> of drug therapy</a:t>
            </a:r>
          </a:p>
          <a:p>
            <a:pPr eaLnBrk="1" hangingPunct="1"/>
            <a:r>
              <a:rPr lang="en-US" sz="2400" b="1" dirty="0">
                <a:latin typeface="Berlin Sans FB" pitchFamily="34" charset="0"/>
              </a:rPr>
              <a:t>Providing specialized services </a:t>
            </a:r>
            <a:r>
              <a:rPr lang="en-US" sz="2400" dirty="0">
                <a:latin typeface="Berlin Sans FB" pitchFamily="34" charset="0"/>
              </a:rPr>
              <a:t>to patients previously</a:t>
            </a:r>
            <a:r>
              <a:rPr lang="id-ID" sz="2400" dirty="0">
                <a:latin typeface="Berlin Sans FB" pitchFamily="34" charset="0"/>
              </a:rPr>
              <a:t> </a:t>
            </a:r>
            <a:r>
              <a:rPr lang="en-US" sz="2400" dirty="0">
                <a:latin typeface="Berlin Sans FB" pitchFamily="34" charset="0"/>
              </a:rPr>
              <a:t>treated in hospital, such as home infusion of</a:t>
            </a:r>
            <a:r>
              <a:rPr lang="id-ID" sz="2400" dirty="0">
                <a:latin typeface="Berlin Sans FB" pitchFamily="34" charset="0"/>
              </a:rPr>
              <a:t> injectable drugs</a:t>
            </a:r>
          </a:p>
          <a:p>
            <a:pPr eaLnBrk="1" hangingPunct="1"/>
            <a:r>
              <a:rPr lang="en-US" sz="2400" b="1" dirty="0">
                <a:latin typeface="Berlin Sans FB" pitchFamily="34" charset="0"/>
              </a:rPr>
              <a:t>Providing direct patient care </a:t>
            </a:r>
            <a:r>
              <a:rPr lang="en-US" sz="2400" dirty="0">
                <a:latin typeface="Berlin Sans FB" pitchFamily="34" charset="0"/>
              </a:rPr>
              <a:t>for minor ailments</a:t>
            </a:r>
            <a:endParaRPr lang="id-ID" sz="2400" dirty="0">
              <a:latin typeface="Berlin Sans FB" pitchFamily="34" charset="0"/>
            </a:endParaRPr>
          </a:p>
        </p:txBody>
      </p:sp>
      <p:grpSp>
        <p:nvGrpSpPr>
          <p:cNvPr id="2" name="Group 4"/>
          <p:cNvGrpSpPr/>
          <p:nvPr/>
        </p:nvGrpSpPr>
        <p:grpSpPr>
          <a:xfrm>
            <a:off x="152400" y="228600"/>
            <a:ext cx="8839200" cy="1141883"/>
            <a:chOff x="0" y="558"/>
            <a:chExt cx="8839200" cy="1141883"/>
          </a:xfrm>
        </p:grpSpPr>
        <p:sp>
          <p:nvSpPr>
            <p:cNvPr id="6" name="Rounded Rectangle 5"/>
            <p:cNvSpPr/>
            <p:nvPr/>
          </p:nvSpPr>
          <p:spPr>
            <a:xfrm>
              <a:off x="0" y="558"/>
              <a:ext cx="8839200" cy="1141883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" name="Rounded Rectangle 4"/>
            <p:cNvSpPr/>
            <p:nvPr/>
          </p:nvSpPr>
          <p:spPr>
            <a:xfrm>
              <a:off x="55742" y="56300"/>
              <a:ext cx="8727716" cy="103039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06680" tIns="106680" rIns="106680" bIns="106680" numCol="1" spcCol="1270" anchor="ctr" anchorCtr="0">
              <a:noAutofit/>
            </a:bodyPr>
            <a:lstStyle/>
            <a:p>
              <a:pPr lvl="0" algn="ctr" defTabSz="12446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id-ID" sz="2800" b="1" i="1" kern="1200" dirty="0">
                  <a:solidFill>
                    <a:schemeClr val="tx1"/>
                  </a:solidFill>
                  <a:latin typeface="Berlin Sans FB" pitchFamily="34" charset="0"/>
                </a:rPr>
                <a:t>Primary health </a:t>
              </a:r>
              <a:r>
                <a:rPr lang="en-US" sz="2800" b="1" i="1" kern="1200" dirty="0">
                  <a:solidFill>
                    <a:schemeClr val="tx1"/>
                  </a:solidFill>
                  <a:latin typeface="Berlin Sans FB" pitchFamily="34" charset="0"/>
                </a:rPr>
                <a:t>care </a:t>
              </a:r>
              <a:r>
                <a:rPr lang="en-US" sz="3600" b="1" i="1" kern="1200" dirty="0">
                  <a:solidFill>
                    <a:schemeClr val="tx1"/>
                  </a:solidFill>
                  <a:latin typeface="Berlin Sans FB" pitchFamily="34" charset="0"/>
                </a:rPr>
                <a:t>roles</a:t>
              </a:r>
              <a:r>
                <a:rPr lang="en-US" sz="2800" b="1" i="1" kern="1200" dirty="0">
                  <a:solidFill>
                    <a:schemeClr val="tx1"/>
                  </a:solidFill>
                  <a:latin typeface="Berlin Sans FB" pitchFamily="34" charset="0"/>
                </a:rPr>
                <a:t> for Pharmacist include</a:t>
              </a:r>
            </a:p>
            <a:p>
              <a:pPr lvl="0" algn="ctr" defTabSz="12446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400" b="1" i="1" kern="1200" dirty="0">
                  <a:solidFill>
                    <a:schemeClr val="tx1"/>
                  </a:solidFill>
                  <a:latin typeface="Berlin Sans FB" pitchFamily="34" charset="0"/>
                </a:rPr>
                <a:t> … </a:t>
              </a:r>
              <a:r>
                <a:rPr lang="en-US" sz="2400" b="1" i="1" kern="1200" dirty="0" err="1">
                  <a:solidFill>
                    <a:schemeClr val="tx1"/>
                  </a:solidFill>
                  <a:latin typeface="Berlin Sans FB" pitchFamily="34" charset="0"/>
                </a:rPr>
                <a:t>conn’t</a:t>
              </a:r>
              <a:r>
                <a:rPr lang="en-US" sz="2400" b="1" i="1" kern="1200" dirty="0">
                  <a:solidFill>
                    <a:schemeClr val="tx1"/>
                  </a:solidFill>
                  <a:latin typeface="Berlin Sans FB" pitchFamily="34" charset="0"/>
                </a:rPr>
                <a:t> </a:t>
              </a:r>
              <a:r>
                <a:rPr lang="en-US" sz="2400" b="1" i="1" kern="1200" dirty="0">
                  <a:latin typeface="Berlin Sans FB" pitchFamily="34" charset="0"/>
                </a:rPr>
                <a:t>(source: FIP-WHO)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78470991"/>
      </p:ext>
    </p:extLst>
  </p:cSld>
  <p:clrMapOvr>
    <a:masterClrMapping/>
  </p:clrMapOvr>
  <p:transition spd="slow">
    <p:randomBar dir="vert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381000"/>
            <a:ext cx="8686800" cy="533400"/>
          </a:xfrm>
        </p:spPr>
        <p:txBody>
          <a:bodyPr>
            <a:normAutofit fontScale="90000"/>
          </a:bodyPr>
          <a:lstStyle/>
          <a:p>
            <a:pPr algn="ctr" eaLnBrk="1" hangingPunct="1">
              <a:defRPr/>
            </a:pPr>
            <a:r>
              <a:rPr lang="en-US" sz="3600" b="1" dirty="0">
                <a:solidFill>
                  <a:schemeClr val="accent2">
                    <a:lumMod val="75000"/>
                  </a:schemeClr>
                </a:solidFill>
                <a:latin typeface="Berlin Sans FB" pitchFamily="34" charset="0"/>
              </a:rPr>
              <a:t>Trends in Community Pharmacist’s goals</a:t>
            </a:r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" y="1219200"/>
            <a:ext cx="8839200" cy="5486400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algn="ctr" eaLnBrk="1" hangingPunct="1">
              <a:buNone/>
            </a:pPr>
            <a:r>
              <a:rPr lang="en-US" sz="3600" b="1" i="1" dirty="0">
                <a:solidFill>
                  <a:srgbClr val="0070C0"/>
                </a:solidFill>
                <a:latin typeface="Kristen ITC" pitchFamily="66" charset="0"/>
              </a:rPr>
              <a:t>The Role of Pharmacist has changed </a:t>
            </a:r>
          </a:p>
        </p:txBody>
      </p:sp>
      <p:sp>
        <p:nvSpPr>
          <p:cNvPr id="4" name="Line 4"/>
          <p:cNvSpPr>
            <a:spLocks noChangeShapeType="1"/>
          </p:cNvSpPr>
          <p:nvPr/>
        </p:nvSpPr>
        <p:spPr bwMode="auto">
          <a:xfrm>
            <a:off x="685800" y="990600"/>
            <a:ext cx="7848600" cy="0"/>
          </a:xfrm>
          <a:prstGeom prst="line">
            <a:avLst/>
          </a:prstGeom>
          <a:noFill/>
          <a:ln w="38100">
            <a:solidFill>
              <a:srgbClr val="FF66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2133600" y="3962400"/>
            <a:ext cx="6477000" cy="9144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3600" b="1" i="1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Kristen ITC" pitchFamily="66" charset="0"/>
                <a:ea typeface="+mn-ea"/>
                <a:cs typeface="+mn-cs"/>
              </a:rPr>
              <a:t>making drugs work better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en-US" sz="3600" b="1" i="1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Kristen ITC" pitchFamily="66" charset="0"/>
                <a:ea typeface="+mn-ea"/>
                <a:cs typeface="+mn-cs"/>
              </a:rPr>
              <a:t>	</a:t>
            </a: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304800" y="2819400"/>
            <a:ext cx="4071937" cy="9906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rgbClr val="030B0D"/>
            </a:solidFill>
          </a:ln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4400" b="1" i="1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Kristen ITC" pitchFamily="66" charset="0"/>
                <a:ea typeface="+mn-ea"/>
                <a:cs typeface="+mn-cs"/>
              </a:rPr>
              <a:t>making drugs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en-US" sz="4400" b="1" i="1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Kristen ITC" pitchFamily="66" charset="0"/>
                <a:ea typeface="+mn-ea"/>
                <a:cs typeface="+mn-cs"/>
              </a:rPr>
              <a:t>	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371600" y="2057400"/>
            <a:ext cx="1676400" cy="707886"/>
          </a:xfrm>
          <a:prstGeom prst="rect">
            <a:avLst/>
          </a:prstGeom>
          <a:noFill/>
          <a:ln>
            <a:solidFill>
              <a:srgbClr val="030B0D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latin typeface="Kristen ITC" pitchFamily="66" charset="0"/>
              </a:rPr>
              <a:t>from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295400" y="4191000"/>
            <a:ext cx="990600" cy="707886"/>
          </a:xfrm>
          <a:prstGeom prst="rect">
            <a:avLst/>
          </a:prstGeom>
          <a:noFill/>
          <a:ln>
            <a:solidFill>
              <a:srgbClr val="030B0D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latin typeface="Kristen ITC" pitchFamily="66" charset="0"/>
              </a:rPr>
              <a:t>to</a:t>
            </a:r>
          </a:p>
        </p:txBody>
      </p:sp>
      <p:pic>
        <p:nvPicPr>
          <p:cNvPr id="10" name="Picture 5" descr="D:\KF(G)\bahan kf\kfaposter\SALEH\tablet.bmp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19600" y="1981201"/>
            <a:ext cx="2133600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2" descr="D:\KF(G)\bahan kf\kfaposter\banner 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553200" y="1981200"/>
            <a:ext cx="2057400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5" descr="Lorenzo+Dog+OneTouch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343400" y="4953000"/>
            <a:ext cx="4267200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Right Arrow 12"/>
          <p:cNvSpPr/>
          <p:nvPr/>
        </p:nvSpPr>
        <p:spPr>
          <a:xfrm rot="19865700">
            <a:off x="1239030" y="4705542"/>
            <a:ext cx="2743200" cy="188613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 rot="19820518">
            <a:off x="1143000" y="5348638"/>
            <a:ext cx="2362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err="1">
                <a:solidFill>
                  <a:srgbClr val="FFFF00"/>
                </a:solidFill>
                <a:latin typeface="Berlin Sans FB" pitchFamily="34" charset="0"/>
              </a:rPr>
              <a:t>Kontribusi</a:t>
            </a:r>
            <a:r>
              <a:rPr lang="en-US" sz="2400" b="1" dirty="0">
                <a:solidFill>
                  <a:srgbClr val="FFFF00"/>
                </a:solidFill>
                <a:latin typeface="Berlin Sans FB" pitchFamily="34" charset="0"/>
              </a:rPr>
              <a:t> </a:t>
            </a:r>
            <a:r>
              <a:rPr lang="en-US" sz="2400" b="1" dirty="0" err="1">
                <a:solidFill>
                  <a:srgbClr val="FFFF00"/>
                </a:solidFill>
                <a:latin typeface="Berlin Sans FB" pitchFamily="34" charset="0"/>
              </a:rPr>
              <a:t>Apoteker</a:t>
            </a:r>
            <a:endParaRPr lang="en-US" sz="2400" b="1" dirty="0">
              <a:solidFill>
                <a:srgbClr val="FFFF00"/>
              </a:solidFill>
              <a:latin typeface="Berlin Sans FB" pitchFamily="34" charset="0"/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C264C4F1-9829-2948-81B0-3D5807331E7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47800" y="304800"/>
            <a:ext cx="2362200" cy="14616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43539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flas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2352838"/>
            <a:ext cx="2667000" cy="166878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29000" y="2438400"/>
            <a:ext cx="2599427" cy="15240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3400" y="3886200"/>
            <a:ext cx="2362200" cy="160186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72200" y="2286000"/>
            <a:ext cx="2743200" cy="1908026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962400" y="152400"/>
            <a:ext cx="2794000" cy="167640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96000" y="4267200"/>
            <a:ext cx="2819400" cy="197358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447800" y="304800"/>
            <a:ext cx="2362200" cy="1461611"/>
          </a:xfrm>
          <a:prstGeom prst="rect">
            <a:avLst/>
          </a:prstGeom>
        </p:spPr>
      </p:pic>
      <p:sp>
        <p:nvSpPr>
          <p:cNvPr id="14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1371600" y="2819400"/>
            <a:ext cx="4724400" cy="3505200"/>
          </a:xfrm>
        </p:spPr>
        <p:txBody>
          <a:bodyPr>
            <a:noAutofit/>
          </a:bodyPr>
          <a:lstStyle/>
          <a:p>
            <a:pPr algn="ctr" eaLnBrk="1" hangingPunct="1">
              <a:buFontTx/>
              <a:buNone/>
            </a:pPr>
            <a:r>
              <a:rPr lang="en-US" sz="2400" dirty="0"/>
              <a:t>Future for Pharmacy Practice</a:t>
            </a:r>
          </a:p>
          <a:p>
            <a:pPr algn="ctr" eaLnBrk="1" hangingPunct="1">
              <a:buFontTx/>
              <a:buNone/>
            </a:pPr>
            <a:r>
              <a:rPr lang="en-US" sz="2400" dirty="0"/>
              <a:t>2015</a:t>
            </a:r>
          </a:p>
          <a:p>
            <a:pPr algn="ctr" eaLnBrk="1" hangingPunct="1">
              <a:buFontTx/>
              <a:buNone/>
            </a:pPr>
            <a:endParaRPr lang="en-US" sz="2400" dirty="0"/>
          </a:p>
          <a:p>
            <a:pPr eaLnBrk="1" hangingPunct="1">
              <a:buFontTx/>
              <a:buNone/>
            </a:pPr>
            <a:r>
              <a:rPr lang="en-US" sz="2400" dirty="0"/>
              <a:t>   “Pharmacists will be the healthcare professionals responsible for providing patient care that ensures optimal medication therapy outcomes.”</a:t>
            </a:r>
          </a:p>
          <a:p>
            <a:pPr eaLnBrk="1" hangingPunct="1">
              <a:buFontTx/>
              <a:buNone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898060387"/>
      </p:ext>
    </p:extLst>
  </p:cSld>
  <p:clrMapOvr>
    <a:masterClrMapping/>
  </p:clrMapOvr>
  <p:transition spd="slow">
    <p:wipe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1">
            <a:extLst>
              <a:ext uri="{FF2B5EF4-FFF2-40B4-BE49-F238E27FC236}">
                <a16:creationId xmlns:a16="http://schemas.microsoft.com/office/drawing/2014/main" id="{E8412A07-29EB-D449-8BA8-329586EFE7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7624" y="1062612"/>
            <a:ext cx="7945919" cy="594276"/>
          </a:xfrm>
        </p:spPr>
        <p:txBody>
          <a:bodyPr>
            <a:normAutofit fontScale="90000"/>
          </a:bodyPr>
          <a:lstStyle/>
          <a:p>
            <a:pPr algn="ctr" eaLnBrk="1" hangingPunct="1"/>
            <a:r>
              <a:rPr lang="en-US" altLang="en-US" dirty="0" err="1"/>
              <a:t>Peran</a:t>
            </a:r>
            <a:r>
              <a:rPr lang="en-US" altLang="en-US" dirty="0"/>
              <a:t> </a:t>
            </a:r>
            <a:r>
              <a:rPr lang="en-US" altLang="en-US" dirty="0" err="1"/>
              <a:t>strategis</a:t>
            </a:r>
            <a:r>
              <a:rPr lang="en-US" altLang="en-US" dirty="0"/>
              <a:t> </a:t>
            </a:r>
            <a:r>
              <a:rPr lang="en-US" altLang="en-US" dirty="0" err="1"/>
              <a:t>Apoteker</a:t>
            </a:r>
            <a:endParaRPr lang="en-US" altLang="en-US" dirty="0"/>
          </a:p>
        </p:txBody>
      </p:sp>
      <p:sp>
        <p:nvSpPr>
          <p:cNvPr id="29699" name="Content Placeholder 2">
            <a:extLst>
              <a:ext uri="{FF2B5EF4-FFF2-40B4-BE49-F238E27FC236}">
                <a16:creationId xmlns:a16="http://schemas.microsoft.com/office/drawing/2014/main" id="{A949A484-83D2-B14B-BEA4-15BF65CC409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3448" y="2228537"/>
            <a:ext cx="7374270" cy="3201234"/>
          </a:xfrm>
        </p:spPr>
        <p:txBody>
          <a:bodyPr>
            <a:normAutofit lnSpcReduction="10000"/>
          </a:bodyPr>
          <a:lstStyle/>
          <a:p>
            <a:pPr marL="257244" indent="-257244">
              <a:lnSpc>
                <a:spcPct val="82000"/>
              </a:lnSpc>
              <a:spcBef>
                <a:spcPct val="0"/>
              </a:spcBef>
              <a:buClr>
                <a:srgbClr val="000000"/>
              </a:buClr>
              <a:buFont typeface="Calibri" panose="020F0502020204030204" pitchFamily="34" charset="0"/>
              <a:buChar char="•"/>
            </a:pPr>
            <a:r>
              <a:rPr lang="en-US" altLang="ko-KR" sz="2401" dirty="0" err="1">
                <a:solidFill>
                  <a:srgbClr val="000000"/>
                </a:solidFill>
                <a:latin typeface="Calibri" panose="020F0502020204030204" pitchFamily="34" charset="0"/>
                <a:ea typeface="Gulim" panose="020B0600000101010101" pitchFamily="34" charset="-127"/>
              </a:rPr>
              <a:t>Meningkatkan</a:t>
            </a:r>
            <a:r>
              <a:rPr lang="en-US" altLang="ko-KR" sz="2401" dirty="0">
                <a:solidFill>
                  <a:srgbClr val="000000"/>
                </a:solidFill>
                <a:latin typeface="Calibri" panose="020F0502020204030204" pitchFamily="34" charset="0"/>
                <a:ea typeface="Gulim" panose="020B0600000101010101" pitchFamily="34" charset="-127"/>
              </a:rPr>
              <a:t> outcome </a:t>
            </a:r>
            <a:r>
              <a:rPr lang="en-US" altLang="ko-KR" sz="2401" dirty="0" err="1">
                <a:solidFill>
                  <a:srgbClr val="000000"/>
                </a:solidFill>
                <a:latin typeface="Calibri" panose="020F0502020204030204" pitchFamily="34" charset="0"/>
                <a:ea typeface="Gulim" panose="020B0600000101010101" pitchFamily="34" charset="-127"/>
              </a:rPr>
              <a:t>kesehatan</a:t>
            </a:r>
            <a:r>
              <a:rPr lang="en-US" altLang="ko-KR" sz="2401" dirty="0">
                <a:solidFill>
                  <a:srgbClr val="000000"/>
                </a:solidFill>
                <a:latin typeface="Calibri" panose="020F0502020204030204" pitchFamily="34" charset="0"/>
                <a:ea typeface="Gulim" panose="020B0600000101010101" pitchFamily="34" charset="-127"/>
              </a:rPr>
              <a:t> </a:t>
            </a:r>
            <a:r>
              <a:rPr lang="en-US" altLang="ko-KR" sz="2401" dirty="0" err="1">
                <a:solidFill>
                  <a:srgbClr val="000000"/>
                </a:solidFill>
                <a:latin typeface="Calibri" panose="020F0502020204030204" pitchFamily="34" charset="0"/>
                <a:ea typeface="Gulim" panose="020B0600000101010101" pitchFamily="34" charset="-127"/>
              </a:rPr>
              <a:t>peserta</a:t>
            </a:r>
            <a:r>
              <a:rPr lang="en-US" altLang="ko-KR" sz="2401" dirty="0">
                <a:solidFill>
                  <a:srgbClr val="000000"/>
                </a:solidFill>
                <a:latin typeface="Calibri" panose="020F0502020204030204" pitchFamily="34" charset="0"/>
                <a:ea typeface="Gulim" panose="020B0600000101010101" pitchFamily="34" charset="-127"/>
              </a:rPr>
              <a:t> </a:t>
            </a:r>
            <a:r>
              <a:rPr lang="en-US" altLang="ko-KR" sz="2401" dirty="0" err="1">
                <a:solidFill>
                  <a:srgbClr val="000000"/>
                </a:solidFill>
                <a:latin typeface="Calibri" panose="020F0502020204030204" pitchFamily="34" charset="0"/>
                <a:ea typeface="Gulim" panose="020B0600000101010101" pitchFamily="34" charset="-127"/>
              </a:rPr>
              <a:t>dalam</a:t>
            </a:r>
            <a:r>
              <a:rPr lang="en-US" altLang="ko-KR" sz="2401" dirty="0">
                <a:solidFill>
                  <a:srgbClr val="000000"/>
                </a:solidFill>
                <a:latin typeface="Calibri" panose="020F0502020204030204" pitchFamily="34" charset="0"/>
                <a:ea typeface="Gulim" panose="020B0600000101010101" pitchFamily="34" charset="-127"/>
              </a:rPr>
              <a:t> </a:t>
            </a:r>
            <a:r>
              <a:rPr lang="en-US" altLang="ko-KR" sz="2401" dirty="0" err="1">
                <a:solidFill>
                  <a:srgbClr val="000000"/>
                </a:solidFill>
                <a:latin typeface="Calibri" panose="020F0502020204030204" pitchFamily="34" charset="0"/>
                <a:ea typeface="Gulim" panose="020B0600000101010101" pitchFamily="34" charset="-127"/>
              </a:rPr>
              <a:t>pelayanan</a:t>
            </a:r>
            <a:r>
              <a:rPr lang="en-US" altLang="ko-KR" sz="2401" dirty="0">
                <a:solidFill>
                  <a:srgbClr val="000000"/>
                </a:solidFill>
                <a:latin typeface="Calibri" panose="020F0502020204030204" pitchFamily="34" charset="0"/>
                <a:ea typeface="Gulim" panose="020B0600000101010101" pitchFamily="34" charset="-127"/>
              </a:rPr>
              <a:t> </a:t>
            </a:r>
            <a:r>
              <a:rPr lang="en-US" altLang="ko-KR" sz="2401" dirty="0" err="1">
                <a:solidFill>
                  <a:srgbClr val="000000"/>
                </a:solidFill>
                <a:latin typeface="Calibri" panose="020F0502020204030204" pitchFamily="34" charset="0"/>
                <a:ea typeface="Gulim" panose="020B0600000101010101" pitchFamily="34" charset="-127"/>
              </a:rPr>
              <a:t>kesehatan</a:t>
            </a:r>
            <a:r>
              <a:rPr lang="en-US" altLang="ko-KR" sz="2401" dirty="0">
                <a:solidFill>
                  <a:srgbClr val="000000"/>
                </a:solidFill>
                <a:latin typeface="Calibri" panose="020F0502020204030204" pitchFamily="34" charset="0"/>
                <a:ea typeface="Gulim" panose="020B0600000101010101" pitchFamily="34" charset="-127"/>
              </a:rPr>
              <a:t> primer</a:t>
            </a:r>
            <a:endParaRPr lang="ko-KR" altLang="en-US" sz="2401" dirty="0">
              <a:latin typeface="Calibri" panose="020F0502020204030204" pitchFamily="34" charset="0"/>
              <a:ea typeface="Gulim" panose="020B0600000101010101" pitchFamily="34" charset="-127"/>
            </a:endParaRPr>
          </a:p>
          <a:p>
            <a:pPr marL="257244" indent="-257244">
              <a:lnSpc>
                <a:spcPct val="82000"/>
              </a:lnSpc>
              <a:spcBef>
                <a:spcPts val="300"/>
              </a:spcBef>
              <a:buClr>
                <a:srgbClr val="000000"/>
              </a:buClr>
              <a:buFont typeface="Calibri" panose="020F0502020204030204" pitchFamily="34" charset="0"/>
              <a:buChar char="•"/>
            </a:pPr>
            <a:r>
              <a:rPr lang="en-US" altLang="ko-KR" sz="2401" dirty="0" err="1">
                <a:solidFill>
                  <a:srgbClr val="000000"/>
                </a:solidFill>
                <a:latin typeface="Calibri" panose="020F0502020204030204" pitchFamily="34" charset="0"/>
                <a:ea typeface="Gulim" panose="020B0600000101010101" pitchFamily="34" charset="-127"/>
              </a:rPr>
              <a:t>Apoteker</a:t>
            </a:r>
            <a:r>
              <a:rPr lang="en-US" altLang="ko-KR" sz="2401" dirty="0">
                <a:solidFill>
                  <a:srgbClr val="000000"/>
                </a:solidFill>
                <a:latin typeface="Calibri" panose="020F0502020204030204" pitchFamily="34" charset="0"/>
                <a:ea typeface="Gulim" panose="020B0600000101010101" pitchFamily="34" charset="-127"/>
              </a:rPr>
              <a:t> </a:t>
            </a:r>
            <a:r>
              <a:rPr lang="en-US" altLang="ko-KR" sz="2401" dirty="0" err="1">
                <a:solidFill>
                  <a:srgbClr val="000000"/>
                </a:solidFill>
                <a:latin typeface="Calibri" panose="020F0502020204030204" pitchFamily="34" charset="0"/>
                <a:ea typeface="Gulim" panose="020B0600000101010101" pitchFamily="34" charset="-127"/>
              </a:rPr>
              <a:t>berpotensi</a:t>
            </a:r>
            <a:r>
              <a:rPr lang="en-US" altLang="ko-KR" sz="2401" dirty="0">
                <a:solidFill>
                  <a:srgbClr val="000000"/>
                </a:solidFill>
                <a:latin typeface="Calibri" panose="020F0502020204030204" pitchFamily="34" charset="0"/>
                <a:ea typeface="Gulim" panose="020B0600000101010101" pitchFamily="34" charset="-127"/>
              </a:rPr>
              <a:t> </a:t>
            </a:r>
            <a:r>
              <a:rPr lang="en-US" altLang="ko-KR" sz="2401" dirty="0" err="1">
                <a:solidFill>
                  <a:srgbClr val="000000"/>
                </a:solidFill>
                <a:latin typeface="Calibri" panose="020F0502020204030204" pitchFamily="34" charset="0"/>
                <a:ea typeface="Gulim" panose="020B0600000101010101" pitchFamily="34" charset="-127"/>
              </a:rPr>
              <a:t>mengoptimalkan</a:t>
            </a:r>
            <a:r>
              <a:rPr lang="en-US" altLang="ko-KR" sz="2401" dirty="0">
                <a:solidFill>
                  <a:srgbClr val="000000"/>
                </a:solidFill>
                <a:latin typeface="Calibri" panose="020F0502020204030204" pitchFamily="34" charset="0"/>
                <a:ea typeface="Gulim" panose="020B0600000101010101" pitchFamily="34" charset="-127"/>
              </a:rPr>
              <a:t> </a:t>
            </a:r>
            <a:r>
              <a:rPr lang="en-US" altLang="ko-KR" sz="2401" dirty="0" err="1">
                <a:solidFill>
                  <a:srgbClr val="000000"/>
                </a:solidFill>
                <a:latin typeface="Calibri" panose="020F0502020204030204" pitchFamily="34" charset="0"/>
                <a:ea typeface="Gulim" panose="020B0600000101010101" pitchFamily="34" charset="-127"/>
              </a:rPr>
              <a:t>terapi</a:t>
            </a:r>
            <a:r>
              <a:rPr lang="en-US" altLang="ko-KR" sz="2401" dirty="0">
                <a:solidFill>
                  <a:srgbClr val="000000"/>
                </a:solidFill>
                <a:latin typeface="Calibri" panose="020F0502020204030204" pitchFamily="34" charset="0"/>
                <a:ea typeface="Gulim" panose="020B0600000101010101" pitchFamily="34" charset="-127"/>
              </a:rPr>
              <a:t> </a:t>
            </a:r>
            <a:r>
              <a:rPr lang="en-US" altLang="ko-KR" sz="2401" dirty="0" err="1">
                <a:solidFill>
                  <a:srgbClr val="000000"/>
                </a:solidFill>
                <a:latin typeface="Calibri" panose="020F0502020204030204" pitchFamily="34" charset="0"/>
                <a:ea typeface="Gulim" panose="020B0600000101010101" pitchFamily="34" charset="-127"/>
              </a:rPr>
              <a:t>obat</a:t>
            </a:r>
            <a:r>
              <a:rPr lang="en-US" altLang="ko-KR" sz="2401" dirty="0">
                <a:solidFill>
                  <a:srgbClr val="000000"/>
                </a:solidFill>
                <a:latin typeface="Calibri" panose="020F0502020204030204" pitchFamily="34" charset="0"/>
                <a:ea typeface="Gulim" panose="020B0600000101010101" pitchFamily="34" charset="-127"/>
              </a:rPr>
              <a:t> </a:t>
            </a:r>
            <a:r>
              <a:rPr lang="en-US" altLang="ko-KR" sz="2401" dirty="0" err="1">
                <a:solidFill>
                  <a:srgbClr val="000000"/>
                </a:solidFill>
                <a:latin typeface="Calibri" panose="020F0502020204030204" pitchFamily="34" charset="0"/>
                <a:ea typeface="Gulim" panose="020B0600000101010101" pitchFamily="34" charset="-127"/>
              </a:rPr>
              <a:t>melalui</a:t>
            </a:r>
            <a:r>
              <a:rPr lang="en-US" altLang="ko-KR" sz="2401" dirty="0">
                <a:solidFill>
                  <a:srgbClr val="000000"/>
                </a:solidFill>
                <a:latin typeface="Calibri" panose="020F0502020204030204" pitchFamily="34" charset="0"/>
                <a:ea typeface="Gulim" panose="020B0600000101010101" pitchFamily="34" charset="-127"/>
              </a:rPr>
              <a:t> </a:t>
            </a:r>
            <a:r>
              <a:rPr lang="en-US" altLang="ko-KR" sz="2401" dirty="0" err="1">
                <a:solidFill>
                  <a:srgbClr val="000000"/>
                </a:solidFill>
                <a:latin typeface="Calibri" panose="020F0502020204030204" pitchFamily="34" charset="0"/>
                <a:ea typeface="Gulim" panose="020B0600000101010101" pitchFamily="34" charset="-127"/>
              </a:rPr>
              <a:t>identifikasi</a:t>
            </a:r>
            <a:r>
              <a:rPr lang="en-US" altLang="ko-KR" sz="2401" dirty="0">
                <a:solidFill>
                  <a:srgbClr val="000000"/>
                </a:solidFill>
                <a:latin typeface="Calibri" panose="020F0502020204030204" pitchFamily="34" charset="0"/>
                <a:ea typeface="Gulim" panose="020B0600000101010101" pitchFamily="34" charset="-127"/>
              </a:rPr>
              <a:t> </a:t>
            </a:r>
            <a:r>
              <a:rPr lang="en-US" altLang="ko-KR" sz="2401" dirty="0" err="1">
                <a:solidFill>
                  <a:srgbClr val="000000"/>
                </a:solidFill>
                <a:latin typeface="Calibri" panose="020F0502020204030204" pitchFamily="34" charset="0"/>
                <a:ea typeface="Gulim" panose="020B0600000101010101" pitchFamily="34" charset="-127"/>
              </a:rPr>
              <a:t>masalah</a:t>
            </a:r>
            <a:r>
              <a:rPr lang="en-US" altLang="ko-KR" sz="2401" dirty="0">
                <a:solidFill>
                  <a:srgbClr val="000000"/>
                </a:solidFill>
                <a:latin typeface="Calibri" panose="020F0502020204030204" pitchFamily="34" charset="0"/>
                <a:ea typeface="Gulim" panose="020B0600000101010101" pitchFamily="34" charset="-127"/>
              </a:rPr>
              <a:t> </a:t>
            </a:r>
            <a:r>
              <a:rPr lang="en-US" altLang="ko-KR" sz="2401" dirty="0" err="1">
                <a:solidFill>
                  <a:srgbClr val="000000"/>
                </a:solidFill>
                <a:latin typeface="Calibri" panose="020F0502020204030204" pitchFamily="34" charset="0"/>
                <a:ea typeface="Gulim" panose="020B0600000101010101" pitchFamily="34" charset="-127"/>
              </a:rPr>
              <a:t>terkait</a:t>
            </a:r>
            <a:r>
              <a:rPr lang="en-US" altLang="ko-KR" sz="2401" dirty="0">
                <a:solidFill>
                  <a:srgbClr val="000000"/>
                </a:solidFill>
                <a:latin typeface="Calibri" panose="020F0502020204030204" pitchFamily="34" charset="0"/>
                <a:ea typeface="Gulim" panose="020B0600000101010101" pitchFamily="34" charset="-127"/>
              </a:rPr>
              <a:t> </a:t>
            </a:r>
            <a:r>
              <a:rPr lang="en-US" altLang="ko-KR" sz="2401" dirty="0" err="1">
                <a:solidFill>
                  <a:srgbClr val="000000"/>
                </a:solidFill>
                <a:latin typeface="Calibri" panose="020F0502020204030204" pitchFamily="34" charset="0"/>
                <a:ea typeface="Gulim" panose="020B0600000101010101" pitchFamily="34" charset="-127"/>
              </a:rPr>
              <a:t>obat</a:t>
            </a:r>
            <a:r>
              <a:rPr lang="en-US" altLang="ko-KR" sz="2401" dirty="0">
                <a:solidFill>
                  <a:srgbClr val="000000"/>
                </a:solidFill>
                <a:latin typeface="Calibri" panose="020F0502020204030204" pitchFamily="34" charset="0"/>
                <a:ea typeface="Gulim" panose="020B0600000101010101" pitchFamily="34" charset="-127"/>
              </a:rPr>
              <a:t> </a:t>
            </a:r>
            <a:r>
              <a:rPr lang="en-US" altLang="ko-KR" sz="2401" dirty="0" err="1">
                <a:solidFill>
                  <a:srgbClr val="000000"/>
                </a:solidFill>
                <a:latin typeface="Calibri" panose="020F0502020204030204" pitchFamily="34" charset="0"/>
                <a:ea typeface="Gulim" panose="020B0600000101010101" pitchFamily="34" charset="-127"/>
              </a:rPr>
              <a:t>dan</a:t>
            </a:r>
            <a:r>
              <a:rPr lang="en-US" altLang="ko-KR" sz="2401" dirty="0">
                <a:solidFill>
                  <a:srgbClr val="000000"/>
                </a:solidFill>
                <a:latin typeface="Calibri" panose="020F0502020204030204" pitchFamily="34" charset="0"/>
                <a:ea typeface="Gulim" panose="020B0600000101010101" pitchFamily="34" charset="-127"/>
              </a:rPr>
              <a:t> </a:t>
            </a:r>
            <a:r>
              <a:rPr lang="en-US" altLang="ko-KR" sz="2401" dirty="0" err="1">
                <a:solidFill>
                  <a:srgbClr val="000000"/>
                </a:solidFill>
                <a:latin typeface="Calibri" panose="020F0502020204030204" pitchFamily="34" charset="0"/>
                <a:ea typeface="Gulim" panose="020B0600000101010101" pitchFamily="34" charset="-127"/>
              </a:rPr>
              <a:t>rekomendasi</a:t>
            </a:r>
            <a:r>
              <a:rPr lang="en-US" altLang="ko-KR" sz="2401" dirty="0">
                <a:solidFill>
                  <a:srgbClr val="000000"/>
                </a:solidFill>
                <a:latin typeface="Calibri" panose="020F0502020204030204" pitchFamily="34" charset="0"/>
                <a:ea typeface="Gulim" panose="020B0600000101010101" pitchFamily="34" charset="-127"/>
              </a:rPr>
              <a:t> </a:t>
            </a:r>
            <a:r>
              <a:rPr lang="en-US" altLang="ko-KR" sz="2401" dirty="0" err="1">
                <a:solidFill>
                  <a:srgbClr val="000000"/>
                </a:solidFill>
                <a:latin typeface="Calibri" panose="020F0502020204030204" pitchFamily="34" charset="0"/>
                <a:ea typeface="Gulim" panose="020B0600000101010101" pitchFamily="34" charset="-127"/>
              </a:rPr>
              <a:t>solusi</a:t>
            </a:r>
            <a:endParaRPr lang="ko-KR" altLang="en-US" sz="2401" dirty="0">
              <a:latin typeface="Calibri" panose="020F0502020204030204" pitchFamily="34" charset="0"/>
              <a:ea typeface="Gulim" panose="020B0600000101010101" pitchFamily="34" charset="-127"/>
            </a:endParaRPr>
          </a:p>
          <a:p>
            <a:pPr marL="257244" indent="-257244">
              <a:lnSpc>
                <a:spcPct val="82000"/>
              </a:lnSpc>
              <a:spcBef>
                <a:spcPts val="300"/>
              </a:spcBef>
              <a:buClr>
                <a:srgbClr val="000000"/>
              </a:buClr>
              <a:buFont typeface="Calibri" panose="020F0502020204030204" pitchFamily="34" charset="0"/>
              <a:buChar char="•"/>
            </a:pPr>
            <a:r>
              <a:rPr lang="en-US" altLang="ko-KR" sz="2401" dirty="0" err="1">
                <a:solidFill>
                  <a:srgbClr val="000000"/>
                </a:solidFill>
                <a:latin typeface="Calibri" panose="020F0502020204030204" pitchFamily="34" charset="0"/>
                <a:ea typeface="Gulim" panose="020B0600000101010101" pitchFamily="34" charset="-127"/>
              </a:rPr>
              <a:t>Konsultasi</a:t>
            </a:r>
            <a:r>
              <a:rPr lang="en-US" altLang="ko-KR" sz="2401" dirty="0">
                <a:solidFill>
                  <a:srgbClr val="000000"/>
                </a:solidFill>
                <a:latin typeface="Calibri" panose="020F0502020204030204" pitchFamily="34" charset="0"/>
                <a:ea typeface="Gulim" panose="020B0600000101010101" pitchFamily="34" charset="-127"/>
              </a:rPr>
              <a:t> </a:t>
            </a:r>
            <a:r>
              <a:rPr lang="en-US" altLang="ko-KR" sz="2401" dirty="0" err="1">
                <a:solidFill>
                  <a:srgbClr val="000000"/>
                </a:solidFill>
                <a:latin typeface="Calibri" panose="020F0502020204030204" pitchFamily="34" charset="0"/>
                <a:ea typeface="Gulim" panose="020B0600000101010101" pitchFamily="34" charset="-127"/>
              </a:rPr>
              <a:t>pasien</a:t>
            </a:r>
            <a:r>
              <a:rPr lang="en-US" altLang="ko-KR" sz="2401" dirty="0">
                <a:solidFill>
                  <a:srgbClr val="000000"/>
                </a:solidFill>
                <a:latin typeface="Calibri" panose="020F0502020204030204" pitchFamily="34" charset="0"/>
                <a:ea typeface="Gulim" panose="020B0600000101010101" pitchFamily="34" charset="-127"/>
              </a:rPr>
              <a:t> </a:t>
            </a:r>
            <a:r>
              <a:rPr lang="en-US" altLang="ko-KR" sz="2401" dirty="0" err="1">
                <a:solidFill>
                  <a:srgbClr val="000000"/>
                </a:solidFill>
                <a:latin typeface="Calibri" panose="020F0502020204030204" pitchFamily="34" charset="0"/>
                <a:ea typeface="Gulim" panose="020B0600000101010101" pitchFamily="34" charset="-127"/>
              </a:rPr>
              <a:t>dengan</a:t>
            </a:r>
            <a:r>
              <a:rPr lang="en-US" altLang="ko-KR" sz="2401" dirty="0">
                <a:solidFill>
                  <a:srgbClr val="000000"/>
                </a:solidFill>
                <a:latin typeface="Calibri" panose="020F0502020204030204" pitchFamily="34" charset="0"/>
                <a:ea typeface="Gulim" panose="020B0600000101010101" pitchFamily="34" charset="-127"/>
              </a:rPr>
              <a:t> </a:t>
            </a:r>
            <a:r>
              <a:rPr lang="en-US" altLang="ko-KR" sz="2401" dirty="0" err="1">
                <a:solidFill>
                  <a:srgbClr val="000000"/>
                </a:solidFill>
                <a:latin typeface="Calibri" panose="020F0502020204030204" pitchFamily="34" charset="0"/>
                <a:ea typeface="Gulim" panose="020B0600000101010101" pitchFamily="34" charset="-127"/>
              </a:rPr>
              <a:t>apoteker</a:t>
            </a:r>
            <a:r>
              <a:rPr lang="en-US" altLang="ko-KR" sz="2401" dirty="0">
                <a:solidFill>
                  <a:srgbClr val="000000"/>
                </a:solidFill>
                <a:latin typeface="Calibri" panose="020F0502020204030204" pitchFamily="34" charset="0"/>
                <a:ea typeface="Gulim" panose="020B0600000101010101" pitchFamily="34" charset="-127"/>
              </a:rPr>
              <a:t> </a:t>
            </a:r>
            <a:r>
              <a:rPr lang="en-US" altLang="ko-KR" sz="2401" dirty="0" err="1">
                <a:solidFill>
                  <a:srgbClr val="000000"/>
                </a:solidFill>
                <a:latin typeface="Calibri" panose="020F0502020204030204" pitchFamily="34" charset="0"/>
                <a:ea typeface="Gulim" panose="020B0600000101010101" pitchFamily="34" charset="-127"/>
              </a:rPr>
              <a:t>terkait</a:t>
            </a:r>
            <a:r>
              <a:rPr lang="en-US" altLang="ko-KR" sz="2401" dirty="0">
                <a:solidFill>
                  <a:srgbClr val="000000"/>
                </a:solidFill>
                <a:latin typeface="Calibri" panose="020F0502020204030204" pitchFamily="34" charset="0"/>
                <a:ea typeface="Gulim" panose="020B0600000101010101" pitchFamily="34" charset="-127"/>
              </a:rPr>
              <a:t> </a:t>
            </a:r>
            <a:r>
              <a:rPr lang="en-US" altLang="ko-KR" sz="2401" dirty="0" err="1">
                <a:solidFill>
                  <a:srgbClr val="000000"/>
                </a:solidFill>
                <a:latin typeface="Calibri" panose="020F0502020204030204" pitchFamily="34" charset="0"/>
                <a:ea typeface="Gulim" panose="020B0600000101010101" pitchFamily="34" charset="-127"/>
              </a:rPr>
              <a:t>manajemen</a:t>
            </a:r>
            <a:r>
              <a:rPr lang="en-US" altLang="ko-KR" sz="2401" dirty="0">
                <a:solidFill>
                  <a:srgbClr val="000000"/>
                </a:solidFill>
                <a:latin typeface="Calibri" panose="020F0502020204030204" pitchFamily="34" charset="0"/>
                <a:ea typeface="Gulim" panose="020B0600000101010101" pitchFamily="34" charset="-127"/>
              </a:rPr>
              <a:t> </a:t>
            </a:r>
            <a:r>
              <a:rPr lang="en-US" altLang="ko-KR" sz="2401" dirty="0" err="1">
                <a:solidFill>
                  <a:srgbClr val="000000"/>
                </a:solidFill>
                <a:latin typeface="Calibri" panose="020F0502020204030204" pitchFamily="34" charset="0"/>
                <a:ea typeface="Gulim" panose="020B0600000101010101" pitchFamily="34" charset="-127"/>
              </a:rPr>
              <a:t>pengobatan</a:t>
            </a:r>
            <a:r>
              <a:rPr lang="en-US" altLang="ko-KR" sz="2401" dirty="0">
                <a:solidFill>
                  <a:srgbClr val="000000"/>
                </a:solidFill>
                <a:latin typeface="Calibri" panose="020F0502020204030204" pitchFamily="34" charset="0"/>
                <a:ea typeface="Gulim" panose="020B0600000101010101" pitchFamily="34" charset="-127"/>
              </a:rPr>
              <a:t> </a:t>
            </a:r>
            <a:r>
              <a:rPr lang="en-US" altLang="ko-KR" sz="2401" dirty="0" err="1">
                <a:solidFill>
                  <a:srgbClr val="000000"/>
                </a:solidFill>
                <a:latin typeface="Calibri" panose="020F0502020204030204" pitchFamily="34" charset="0"/>
                <a:ea typeface="Gulim" panose="020B0600000101010101" pitchFamily="34" charset="-127"/>
              </a:rPr>
              <a:t>memiliki</a:t>
            </a:r>
            <a:r>
              <a:rPr lang="en-US" altLang="ko-KR" sz="2401" dirty="0">
                <a:solidFill>
                  <a:srgbClr val="000000"/>
                </a:solidFill>
                <a:latin typeface="Calibri" panose="020F0502020204030204" pitchFamily="34" charset="0"/>
                <a:ea typeface="Gulim" panose="020B0600000101010101" pitchFamily="34" charset="-127"/>
              </a:rPr>
              <a:t> </a:t>
            </a:r>
            <a:r>
              <a:rPr lang="en-US" altLang="ko-KR" sz="2401" dirty="0" err="1">
                <a:solidFill>
                  <a:srgbClr val="000000"/>
                </a:solidFill>
                <a:latin typeface="Calibri" panose="020F0502020204030204" pitchFamily="34" charset="0"/>
                <a:ea typeface="Gulim" panose="020B0600000101010101" pitchFamily="34" charset="-127"/>
              </a:rPr>
              <a:t>aksebilitas</a:t>
            </a:r>
            <a:r>
              <a:rPr lang="en-US" altLang="ko-KR" sz="2401" dirty="0">
                <a:solidFill>
                  <a:srgbClr val="000000"/>
                </a:solidFill>
                <a:latin typeface="Calibri" panose="020F0502020204030204" pitchFamily="34" charset="0"/>
                <a:ea typeface="Gulim" panose="020B0600000101010101" pitchFamily="34" charset="-127"/>
              </a:rPr>
              <a:t> yang </a:t>
            </a:r>
            <a:r>
              <a:rPr lang="en-US" altLang="ko-KR" sz="2401" dirty="0" err="1">
                <a:solidFill>
                  <a:srgbClr val="000000"/>
                </a:solidFill>
                <a:latin typeface="Calibri" panose="020F0502020204030204" pitchFamily="34" charset="0"/>
                <a:ea typeface="Gulim" panose="020B0600000101010101" pitchFamily="34" charset="-127"/>
              </a:rPr>
              <a:t>tinggi</a:t>
            </a:r>
            <a:r>
              <a:rPr lang="en-US" altLang="ko-KR" sz="2401" dirty="0">
                <a:solidFill>
                  <a:srgbClr val="000000"/>
                </a:solidFill>
                <a:latin typeface="Calibri" panose="020F0502020204030204" pitchFamily="34" charset="0"/>
                <a:ea typeface="Gulim" panose="020B0600000101010101" pitchFamily="34" charset="-127"/>
              </a:rPr>
              <a:t> </a:t>
            </a:r>
            <a:r>
              <a:rPr lang="en-US" altLang="ko-KR" sz="2401" dirty="0" err="1">
                <a:solidFill>
                  <a:srgbClr val="000000"/>
                </a:solidFill>
                <a:latin typeface="Calibri" panose="020F0502020204030204" pitchFamily="34" charset="0"/>
                <a:ea typeface="Gulim" panose="020B0600000101010101" pitchFamily="34" charset="-127"/>
              </a:rPr>
              <a:t>oleh</a:t>
            </a:r>
            <a:r>
              <a:rPr lang="en-US" altLang="ko-KR" sz="2401" dirty="0">
                <a:solidFill>
                  <a:srgbClr val="000000"/>
                </a:solidFill>
                <a:latin typeface="Calibri" panose="020F0502020204030204" pitchFamily="34" charset="0"/>
                <a:ea typeface="Gulim" panose="020B0600000101010101" pitchFamily="34" charset="-127"/>
              </a:rPr>
              <a:t> </a:t>
            </a:r>
            <a:r>
              <a:rPr lang="en-US" altLang="ko-KR" sz="2401" dirty="0" err="1">
                <a:solidFill>
                  <a:srgbClr val="000000"/>
                </a:solidFill>
                <a:latin typeface="Calibri" panose="020F0502020204030204" pitchFamily="34" charset="0"/>
                <a:ea typeface="Gulim" panose="020B0600000101010101" pitchFamily="34" charset="-127"/>
              </a:rPr>
              <a:t>pasien</a:t>
            </a:r>
            <a:r>
              <a:rPr lang="en-US" altLang="ko-KR" sz="2401" dirty="0">
                <a:solidFill>
                  <a:srgbClr val="000000"/>
                </a:solidFill>
                <a:latin typeface="Calibri" panose="020F0502020204030204" pitchFamily="34" charset="0"/>
                <a:ea typeface="Gulim" panose="020B0600000101010101" pitchFamily="34" charset="-127"/>
              </a:rPr>
              <a:t>.</a:t>
            </a:r>
            <a:endParaRPr lang="ko-KR" altLang="en-US" sz="2401" dirty="0">
              <a:latin typeface="Calibri" panose="020F0502020204030204" pitchFamily="34" charset="0"/>
              <a:ea typeface="Gulim" panose="020B0600000101010101" pitchFamily="34" charset="-127"/>
            </a:endParaRPr>
          </a:p>
          <a:p>
            <a:pPr marL="257244" indent="-257244">
              <a:lnSpc>
                <a:spcPct val="82000"/>
              </a:lnSpc>
              <a:spcBef>
                <a:spcPts val="300"/>
              </a:spcBef>
              <a:buClr>
                <a:srgbClr val="000000"/>
              </a:buClr>
              <a:buFont typeface="Calibri" panose="020F0502020204030204" pitchFamily="34" charset="0"/>
              <a:buChar char="•"/>
            </a:pPr>
            <a:r>
              <a:rPr lang="en-US" altLang="ko-KR" sz="2401" dirty="0" err="1">
                <a:solidFill>
                  <a:srgbClr val="000000"/>
                </a:solidFill>
                <a:latin typeface="Calibri" panose="020F0502020204030204" pitchFamily="34" charset="0"/>
                <a:ea typeface="Gulim" panose="020B0600000101010101" pitchFamily="34" charset="-127"/>
              </a:rPr>
              <a:t>Apoteker</a:t>
            </a:r>
            <a:r>
              <a:rPr lang="en-US" altLang="ko-KR" sz="2401" dirty="0">
                <a:solidFill>
                  <a:srgbClr val="000000"/>
                </a:solidFill>
                <a:latin typeface="Calibri" panose="020F0502020204030204" pitchFamily="34" charset="0"/>
                <a:ea typeface="Gulim" panose="020B0600000101010101" pitchFamily="34" charset="-127"/>
              </a:rPr>
              <a:t> </a:t>
            </a:r>
            <a:r>
              <a:rPr lang="en-US" altLang="ko-KR" sz="2401" dirty="0" err="1">
                <a:solidFill>
                  <a:srgbClr val="000000"/>
                </a:solidFill>
                <a:latin typeface="Calibri" panose="020F0502020204030204" pitchFamily="34" charset="0"/>
                <a:ea typeface="Gulim" panose="020B0600000101010101" pitchFamily="34" charset="-127"/>
              </a:rPr>
              <a:t>berperan</a:t>
            </a:r>
            <a:r>
              <a:rPr lang="en-US" altLang="ko-KR" sz="2401" dirty="0">
                <a:solidFill>
                  <a:srgbClr val="000000"/>
                </a:solidFill>
                <a:latin typeface="Calibri" panose="020F0502020204030204" pitchFamily="34" charset="0"/>
                <a:ea typeface="Gulim" panose="020B0600000101010101" pitchFamily="34" charset="-127"/>
              </a:rPr>
              <a:t> </a:t>
            </a:r>
            <a:r>
              <a:rPr lang="en-US" altLang="ko-KR" sz="2401" dirty="0" err="1">
                <a:solidFill>
                  <a:srgbClr val="000000"/>
                </a:solidFill>
                <a:latin typeface="Calibri" panose="020F0502020204030204" pitchFamily="34" charset="0"/>
                <a:ea typeface="Gulim" panose="020B0600000101010101" pitchFamily="34" charset="-127"/>
              </a:rPr>
              <a:t>dalam</a:t>
            </a:r>
            <a:r>
              <a:rPr lang="en-US" altLang="ko-KR" sz="2401" dirty="0">
                <a:solidFill>
                  <a:srgbClr val="000000"/>
                </a:solidFill>
                <a:latin typeface="Calibri" panose="020F0502020204030204" pitchFamily="34" charset="0"/>
                <a:ea typeface="Gulim" panose="020B0600000101010101" pitchFamily="34" charset="-127"/>
              </a:rPr>
              <a:t> </a:t>
            </a:r>
            <a:r>
              <a:rPr lang="en-US" altLang="ko-KR" sz="2401" dirty="0" err="1">
                <a:solidFill>
                  <a:srgbClr val="000000"/>
                </a:solidFill>
                <a:latin typeface="Calibri" panose="020F0502020204030204" pitchFamily="34" charset="0"/>
                <a:ea typeface="Gulim" panose="020B0600000101010101" pitchFamily="34" charset="-127"/>
              </a:rPr>
              <a:t>meningkatkan</a:t>
            </a:r>
            <a:r>
              <a:rPr lang="en-US" altLang="ko-KR" sz="2401" dirty="0">
                <a:solidFill>
                  <a:srgbClr val="000000"/>
                </a:solidFill>
                <a:latin typeface="Calibri" panose="020F0502020204030204" pitchFamily="34" charset="0"/>
                <a:ea typeface="Gulim" panose="020B0600000101010101" pitchFamily="34" charset="-127"/>
              </a:rPr>
              <a:t> medication safety </a:t>
            </a:r>
            <a:r>
              <a:rPr lang="en-US" altLang="ko-KR" sz="2401" dirty="0" err="1">
                <a:solidFill>
                  <a:srgbClr val="000000"/>
                </a:solidFill>
                <a:latin typeface="Calibri" panose="020F0502020204030204" pitchFamily="34" charset="0"/>
                <a:ea typeface="Gulim" panose="020B0600000101010101" pitchFamily="34" charset="-127"/>
              </a:rPr>
              <a:t>melalui</a:t>
            </a:r>
            <a:r>
              <a:rPr lang="en-US" altLang="ko-KR" sz="2401" dirty="0">
                <a:solidFill>
                  <a:srgbClr val="000000"/>
                </a:solidFill>
                <a:latin typeface="Calibri" panose="020F0502020204030204" pitchFamily="34" charset="0"/>
                <a:ea typeface="Gulim" panose="020B0600000101010101" pitchFamily="34" charset="-127"/>
              </a:rPr>
              <a:t> </a:t>
            </a:r>
            <a:r>
              <a:rPr lang="en-US" altLang="ko-KR" sz="2401" dirty="0" err="1">
                <a:solidFill>
                  <a:srgbClr val="000000"/>
                </a:solidFill>
                <a:latin typeface="Calibri" panose="020F0502020204030204" pitchFamily="34" charset="0"/>
                <a:ea typeface="Gulim" panose="020B0600000101010101" pitchFamily="34" charset="-127"/>
              </a:rPr>
              <a:t>penggunaan</a:t>
            </a:r>
            <a:r>
              <a:rPr lang="en-US" altLang="ko-KR" sz="2401" dirty="0">
                <a:solidFill>
                  <a:srgbClr val="000000"/>
                </a:solidFill>
                <a:latin typeface="Calibri" panose="020F0502020204030204" pitchFamily="34" charset="0"/>
                <a:ea typeface="Gulim" panose="020B0600000101010101" pitchFamily="34" charset="-127"/>
              </a:rPr>
              <a:t> </a:t>
            </a:r>
            <a:r>
              <a:rPr lang="en-US" altLang="ko-KR" sz="2401" dirty="0" err="1">
                <a:solidFill>
                  <a:srgbClr val="000000"/>
                </a:solidFill>
                <a:latin typeface="Calibri" panose="020F0502020204030204" pitchFamily="34" charset="0"/>
                <a:ea typeface="Gulim" panose="020B0600000101010101" pitchFamily="34" charset="-127"/>
              </a:rPr>
              <a:t>sistem</a:t>
            </a:r>
            <a:r>
              <a:rPr lang="en-US" altLang="ko-KR" sz="2401" dirty="0">
                <a:solidFill>
                  <a:srgbClr val="000000"/>
                </a:solidFill>
                <a:latin typeface="Calibri" panose="020F0502020204030204" pitchFamily="34" charset="0"/>
                <a:ea typeface="Gulim" panose="020B0600000101010101" pitchFamily="34" charset="-127"/>
              </a:rPr>
              <a:t> IT </a:t>
            </a:r>
            <a:r>
              <a:rPr lang="en-US" altLang="ko-KR" sz="2401" dirty="0" err="1">
                <a:solidFill>
                  <a:srgbClr val="000000"/>
                </a:solidFill>
                <a:latin typeface="Calibri" panose="020F0502020204030204" pitchFamily="34" charset="0"/>
                <a:ea typeface="Gulim" panose="020B0600000101010101" pitchFamily="34" charset="-127"/>
              </a:rPr>
              <a:t>mendeteksi</a:t>
            </a:r>
            <a:r>
              <a:rPr lang="en-US" altLang="ko-KR" sz="2401" dirty="0">
                <a:solidFill>
                  <a:srgbClr val="000000"/>
                </a:solidFill>
                <a:latin typeface="Calibri" panose="020F0502020204030204" pitchFamily="34" charset="0"/>
                <a:ea typeface="Gulim" panose="020B0600000101010101" pitchFamily="34" charset="-127"/>
              </a:rPr>
              <a:t> </a:t>
            </a:r>
            <a:r>
              <a:rPr lang="en-US" altLang="ko-KR" sz="2401" dirty="0" err="1">
                <a:solidFill>
                  <a:srgbClr val="000000"/>
                </a:solidFill>
                <a:latin typeface="Calibri" panose="020F0502020204030204" pitchFamily="34" charset="0"/>
                <a:ea typeface="Gulim" panose="020B0600000101010101" pitchFamily="34" charset="-127"/>
              </a:rPr>
              <a:t>potensi</a:t>
            </a:r>
            <a:r>
              <a:rPr lang="en-US" altLang="ko-KR" sz="2401" dirty="0">
                <a:solidFill>
                  <a:srgbClr val="000000"/>
                </a:solidFill>
                <a:latin typeface="Calibri" panose="020F0502020204030204" pitchFamily="34" charset="0"/>
                <a:ea typeface="Gulim" panose="020B0600000101010101" pitchFamily="34" charset="-127"/>
              </a:rPr>
              <a:t> </a:t>
            </a:r>
            <a:r>
              <a:rPr lang="en-US" altLang="ko-KR" sz="2401" dirty="0" err="1">
                <a:solidFill>
                  <a:srgbClr val="000000"/>
                </a:solidFill>
                <a:latin typeface="Calibri" panose="020F0502020204030204" pitchFamily="34" charset="0"/>
                <a:ea typeface="Gulim" panose="020B0600000101010101" pitchFamily="34" charset="-127"/>
              </a:rPr>
              <a:t>masalah</a:t>
            </a:r>
            <a:r>
              <a:rPr lang="en-US" altLang="ko-KR" sz="2401" dirty="0">
                <a:solidFill>
                  <a:srgbClr val="000000"/>
                </a:solidFill>
                <a:latin typeface="Calibri" panose="020F0502020204030204" pitchFamily="34" charset="0"/>
                <a:ea typeface="Gulim" panose="020B0600000101010101" pitchFamily="34" charset="-127"/>
              </a:rPr>
              <a:t> </a:t>
            </a:r>
            <a:r>
              <a:rPr lang="en-US" altLang="ko-KR" sz="2401" dirty="0" err="1">
                <a:solidFill>
                  <a:srgbClr val="000000"/>
                </a:solidFill>
                <a:latin typeface="Calibri" panose="020F0502020204030204" pitchFamily="34" charset="0"/>
                <a:ea typeface="Gulim" panose="020B0600000101010101" pitchFamily="34" charset="-127"/>
              </a:rPr>
              <a:t>keamanan</a:t>
            </a:r>
            <a:r>
              <a:rPr lang="en-US" altLang="ko-KR" sz="2401" dirty="0">
                <a:solidFill>
                  <a:srgbClr val="000000"/>
                </a:solidFill>
                <a:latin typeface="Calibri" panose="020F0502020204030204" pitchFamily="34" charset="0"/>
                <a:ea typeface="Gulim" panose="020B0600000101010101" pitchFamily="34" charset="-127"/>
              </a:rPr>
              <a:t> </a:t>
            </a:r>
            <a:r>
              <a:rPr lang="en-US" altLang="ko-KR" sz="2401" dirty="0" err="1">
                <a:solidFill>
                  <a:srgbClr val="000000"/>
                </a:solidFill>
                <a:latin typeface="Calibri" panose="020F0502020204030204" pitchFamily="34" charset="0"/>
                <a:ea typeface="Gulim" panose="020B0600000101010101" pitchFamily="34" charset="-127"/>
              </a:rPr>
              <a:t>obat</a:t>
            </a:r>
            <a:endParaRPr lang="ko-KR" altLang="en-US" sz="2401" dirty="0">
              <a:latin typeface="Calibri" panose="020F0502020204030204" pitchFamily="34" charset="0"/>
              <a:ea typeface="Gulim" panose="020B0600000101010101" pitchFamily="34" charset="-127"/>
            </a:endParaRPr>
          </a:p>
          <a:p>
            <a:pPr marL="257244" indent="-257244">
              <a:lnSpc>
                <a:spcPct val="82000"/>
              </a:lnSpc>
              <a:spcBef>
                <a:spcPts val="300"/>
              </a:spcBef>
              <a:buNone/>
            </a:pPr>
            <a:endParaRPr lang="en-US" altLang="ko-KR" dirty="0">
              <a:latin typeface="Calibri" panose="020F0502020204030204" pitchFamily="34" charset="0"/>
              <a:ea typeface="Gulim" panose="020B0600000101010101" pitchFamily="34" charset="-127"/>
            </a:endParaRPr>
          </a:p>
          <a:p>
            <a:pPr marL="257244" indent="-257244">
              <a:lnSpc>
                <a:spcPct val="82000"/>
              </a:lnSpc>
              <a:spcBef>
                <a:spcPts val="300"/>
              </a:spcBef>
              <a:buNone/>
            </a:pPr>
            <a:endParaRPr lang="ko-KR" altLang="en-US" dirty="0">
              <a:latin typeface="Calibri" panose="020F0502020204030204" pitchFamily="34" charset="0"/>
              <a:ea typeface="Gulim" panose="020B0600000101010101" pitchFamily="34" charset="-127"/>
            </a:endParaRPr>
          </a:p>
          <a:p>
            <a:pPr marL="257244" indent="-257244">
              <a:lnSpc>
                <a:spcPct val="82000"/>
              </a:lnSpc>
              <a:spcBef>
                <a:spcPts val="300"/>
              </a:spcBef>
              <a:buNone/>
            </a:pPr>
            <a:endParaRPr lang="ko-KR" altLang="en-US" dirty="0">
              <a:latin typeface="Calibri" panose="020F0502020204030204" pitchFamily="34" charset="0"/>
              <a:ea typeface="Gulim" panose="020B0600000101010101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756723555"/>
      </p:ext>
    </p:extLst>
  </p:cSld>
  <p:clrMapOvr>
    <a:masterClrMapping/>
  </p:clrMapOvr>
  <p:transition spd="med">
    <p:wheel spokes="8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le 1">
            <a:extLst>
              <a:ext uri="{FF2B5EF4-FFF2-40B4-BE49-F238E27FC236}">
                <a16:creationId xmlns:a16="http://schemas.microsoft.com/office/drawing/2014/main" id="{F7335CAA-07ED-2443-B204-1B4C56D783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70613" y="1142404"/>
            <a:ext cx="7202776" cy="628814"/>
          </a:xfrm>
        </p:spPr>
        <p:txBody>
          <a:bodyPr>
            <a:normAutofit fontScale="90000"/>
          </a:bodyPr>
          <a:lstStyle/>
          <a:p>
            <a:pPr algn="ctr"/>
            <a:r>
              <a:rPr lang="en-US" altLang="en-US" dirty="0" err="1"/>
              <a:t>Peran</a:t>
            </a:r>
            <a:r>
              <a:rPr lang="en-US" altLang="en-US" dirty="0"/>
              <a:t> </a:t>
            </a:r>
            <a:r>
              <a:rPr lang="en-US" altLang="en-US" dirty="0" err="1"/>
              <a:t>strategis</a:t>
            </a:r>
            <a:r>
              <a:rPr lang="en-US" altLang="en-US" dirty="0"/>
              <a:t> </a:t>
            </a:r>
            <a:r>
              <a:rPr lang="en-US" altLang="en-US" dirty="0" err="1"/>
              <a:t>apoteker</a:t>
            </a:r>
            <a:endParaRPr lang="en-US" altLang="en-US" dirty="0"/>
          </a:p>
        </p:txBody>
      </p:sp>
      <p:sp>
        <p:nvSpPr>
          <p:cNvPr id="30723" name="Content Placeholder 2">
            <a:extLst>
              <a:ext uri="{FF2B5EF4-FFF2-40B4-BE49-F238E27FC236}">
                <a16:creationId xmlns:a16="http://schemas.microsoft.com/office/drawing/2014/main" id="{27630EDB-A719-2146-8A68-3934089DE9B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70613" y="2114208"/>
            <a:ext cx="7202776" cy="2972574"/>
          </a:xfrm>
        </p:spPr>
        <p:txBody>
          <a:bodyPr>
            <a:normAutofit fontScale="92500"/>
          </a:bodyPr>
          <a:lstStyle/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en-US" altLang="en-US" sz="2401">
                <a:latin typeface="Arial" panose="020B0604020202020204" pitchFamily="34" charset="0"/>
                <a:cs typeface="Arial" panose="020B0604020202020204" pitchFamily="34" charset="0"/>
              </a:rPr>
              <a:t>Kendali mutu pelayanan kesehatan</a:t>
            </a:r>
          </a:p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en-US" altLang="en-US" sz="2401">
                <a:latin typeface="Arial" panose="020B0604020202020204" pitchFamily="34" charset="0"/>
                <a:cs typeface="Arial" panose="020B0604020202020204" pitchFamily="34" charset="0"/>
              </a:rPr>
              <a:t>Kendali mutu obat-obatan dan bahan medis habis pakai</a:t>
            </a:r>
          </a:p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en-US" altLang="en-US" sz="2401">
                <a:latin typeface="Arial" panose="020B0604020202020204" pitchFamily="34" charset="0"/>
                <a:cs typeface="Arial" panose="020B0604020202020204" pitchFamily="34" charset="0"/>
              </a:rPr>
              <a:t>Membantu masyarakat untuk mengelola resiko</a:t>
            </a:r>
          </a:p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en-US" altLang="en-US" sz="2401">
                <a:latin typeface="Arial" panose="020B0604020202020204" pitchFamily="34" charset="0"/>
                <a:ea typeface="Gulim" panose="020B0600000101010101" pitchFamily="34" charset="-127"/>
                <a:cs typeface="Arial" panose="020B0604020202020204" pitchFamily="34" charset="0"/>
              </a:rPr>
              <a:t>Berperan dalam pemilihan obat yang cost effective</a:t>
            </a:r>
          </a:p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en-US" altLang="en-US" sz="2401">
                <a:latin typeface="Arial" panose="020B0604020202020204" pitchFamily="34" charset="0"/>
                <a:cs typeface="Arial" panose="020B0604020202020204" pitchFamily="34" charset="0"/>
              </a:rPr>
              <a:t>Melakukan Monitoring terhadap kepatuhan pasien </a:t>
            </a:r>
          </a:p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en-US" altLang="en-US" sz="2401">
                <a:latin typeface="Arial" panose="020B0604020202020204" pitchFamily="34" charset="0"/>
                <a:cs typeface="Arial" panose="020B0604020202020204" pitchFamily="34" charset="0"/>
              </a:rPr>
              <a:t>Melakukan MESO</a:t>
            </a:r>
          </a:p>
        </p:txBody>
      </p:sp>
    </p:spTree>
    <p:extLst>
      <p:ext uri="{BB962C8B-B14F-4D97-AF65-F5344CB8AC3E}">
        <p14:creationId xmlns:p14="http://schemas.microsoft.com/office/powerpoint/2010/main" val="2811019418"/>
      </p:ext>
    </p:extLst>
  </p:cSld>
  <p:clrMapOvr>
    <a:masterClrMapping/>
  </p:clrMapOvr>
  <p:transition spd="med">
    <p:split orient="vert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Content Placeholder 2">
            <a:extLst>
              <a:ext uri="{FF2B5EF4-FFF2-40B4-BE49-F238E27FC236}">
                <a16:creationId xmlns:a16="http://schemas.microsoft.com/office/drawing/2014/main" id="{3E8DE5CF-93FA-5646-9E65-39FA4237C1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27778" y="2057043"/>
            <a:ext cx="7259941" cy="3372728"/>
          </a:xfrm>
        </p:spPr>
        <p:txBody>
          <a:bodyPr>
            <a:normAutofit lnSpcReduction="10000"/>
          </a:bodyPr>
          <a:lstStyle/>
          <a:p>
            <a:pPr marL="257244" indent="-257244">
              <a:lnSpc>
                <a:spcPct val="120000"/>
              </a:lnSpc>
              <a:spcBef>
                <a:spcPct val="0"/>
              </a:spcBef>
              <a:buFont typeface="Wingdings" pitchFamily="2" charset="2"/>
              <a:buChar char="ü"/>
              <a:defRPr/>
            </a:pPr>
            <a:r>
              <a:rPr lang="en-US" sz="2101" dirty="0" err="1">
                <a:latin typeface="Arial" pitchFamily="34" charset="0"/>
                <a:cs typeface="Arial" pitchFamily="34" charset="0"/>
              </a:rPr>
              <a:t>Menjamin</a:t>
            </a:r>
            <a:r>
              <a:rPr lang="en-US" sz="210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101" dirty="0" err="1">
                <a:latin typeface="Arial" pitchFamily="34" charset="0"/>
                <a:cs typeface="Arial" pitchFamily="34" charset="0"/>
              </a:rPr>
              <a:t>ketersediaan</a:t>
            </a:r>
            <a:r>
              <a:rPr lang="en-US" sz="210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101" dirty="0" err="1">
                <a:latin typeface="Arial" pitchFamily="34" charset="0"/>
                <a:cs typeface="Arial" pitchFamily="34" charset="0"/>
              </a:rPr>
              <a:t>obat</a:t>
            </a:r>
            <a:r>
              <a:rPr lang="en-US" sz="2101" dirty="0">
                <a:latin typeface="Arial" pitchFamily="34" charset="0"/>
                <a:cs typeface="Arial" pitchFamily="34" charset="0"/>
              </a:rPr>
              <a:t> : </a:t>
            </a:r>
            <a:r>
              <a:rPr lang="en-US" sz="2101" dirty="0" err="1">
                <a:latin typeface="Arial" pitchFamily="34" charset="0"/>
                <a:cs typeface="Arial" pitchFamily="34" charset="0"/>
              </a:rPr>
              <a:t>meminimalkan</a:t>
            </a:r>
            <a:r>
              <a:rPr lang="en-US" sz="210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101" dirty="0" err="1">
                <a:latin typeface="Arial" pitchFamily="34" charset="0"/>
                <a:cs typeface="Arial" pitchFamily="34" charset="0"/>
              </a:rPr>
              <a:t>terganggunya</a:t>
            </a:r>
            <a:r>
              <a:rPr lang="en-US" sz="210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101" dirty="0" err="1">
                <a:latin typeface="Arial" pitchFamily="34" charset="0"/>
                <a:cs typeface="Arial" pitchFamily="34" charset="0"/>
              </a:rPr>
              <a:t>pasokan</a:t>
            </a:r>
            <a:r>
              <a:rPr lang="en-US" sz="2101" dirty="0">
                <a:latin typeface="Arial" pitchFamily="34" charset="0"/>
                <a:cs typeface="Arial" pitchFamily="34" charset="0"/>
              </a:rPr>
              <a:t>, </a:t>
            </a:r>
            <a:r>
              <a:rPr lang="en-US" sz="2101" dirty="0" err="1">
                <a:latin typeface="Arial" pitchFamily="34" charset="0"/>
                <a:cs typeface="Arial" pitchFamily="34" charset="0"/>
              </a:rPr>
              <a:t>mencegah</a:t>
            </a:r>
            <a:r>
              <a:rPr lang="en-US" sz="210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101" dirty="0" err="1">
                <a:latin typeface="Arial" pitchFamily="34" charset="0"/>
                <a:cs typeface="Arial" pitchFamily="34" charset="0"/>
              </a:rPr>
              <a:t>kelangkaan</a:t>
            </a:r>
            <a:r>
              <a:rPr lang="en-US" sz="210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101" dirty="0" err="1">
                <a:latin typeface="Arial" pitchFamily="34" charset="0"/>
                <a:cs typeface="Arial" pitchFamily="34" charset="0"/>
              </a:rPr>
              <a:t>dan</a:t>
            </a:r>
            <a:r>
              <a:rPr lang="en-US" sz="210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101" dirty="0" err="1">
                <a:latin typeface="Arial" pitchFamily="34" charset="0"/>
                <a:cs typeface="Arial" pitchFamily="34" charset="0"/>
              </a:rPr>
              <a:t>menghindari</a:t>
            </a:r>
            <a:r>
              <a:rPr lang="en-US" sz="210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101" dirty="0" err="1">
                <a:latin typeface="Arial" pitchFamily="34" charset="0"/>
                <a:cs typeface="Arial" pitchFamily="34" charset="0"/>
              </a:rPr>
              <a:t>penggunaan</a:t>
            </a:r>
            <a:r>
              <a:rPr lang="en-US" sz="210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101" dirty="0" err="1">
                <a:latin typeface="Arial" pitchFamily="34" charset="0"/>
                <a:cs typeface="Arial" pitchFamily="34" charset="0"/>
              </a:rPr>
              <a:t>obat</a:t>
            </a:r>
            <a:r>
              <a:rPr lang="en-US" sz="210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101" dirty="0" err="1">
                <a:latin typeface="Arial" pitchFamily="34" charset="0"/>
                <a:cs typeface="Arial" pitchFamily="34" charset="0"/>
              </a:rPr>
              <a:t>substandar</a:t>
            </a:r>
            <a:endParaRPr lang="en-US" sz="2101" dirty="0">
              <a:latin typeface="Arial" pitchFamily="34" charset="0"/>
              <a:cs typeface="Arial" pitchFamily="34" charset="0"/>
            </a:endParaRPr>
          </a:p>
          <a:p>
            <a:pPr marL="257244" indent="-257244">
              <a:lnSpc>
                <a:spcPct val="120000"/>
              </a:lnSpc>
              <a:spcBef>
                <a:spcPct val="0"/>
              </a:spcBef>
              <a:buFont typeface="Wingdings" pitchFamily="2" charset="2"/>
              <a:buChar char="ü"/>
              <a:defRPr/>
            </a:pPr>
            <a:r>
              <a:rPr lang="en-US" sz="2101" dirty="0" err="1">
                <a:latin typeface="Arial" pitchFamily="34" charset="0"/>
                <a:cs typeface="Arial" pitchFamily="34" charset="0"/>
              </a:rPr>
              <a:t>Mengelola</a:t>
            </a:r>
            <a:r>
              <a:rPr lang="en-US" sz="210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101" dirty="0" err="1">
                <a:latin typeface="Arial" pitchFamily="34" charset="0"/>
                <a:cs typeface="Arial" pitchFamily="34" charset="0"/>
              </a:rPr>
              <a:t>polifarmasi</a:t>
            </a:r>
            <a:endParaRPr lang="en-US" sz="2101" dirty="0">
              <a:latin typeface="Arial" pitchFamily="34" charset="0"/>
              <a:cs typeface="Arial" pitchFamily="34" charset="0"/>
            </a:endParaRPr>
          </a:p>
          <a:p>
            <a:pPr marL="257244" indent="-257244">
              <a:lnSpc>
                <a:spcPct val="120000"/>
              </a:lnSpc>
              <a:spcBef>
                <a:spcPct val="0"/>
              </a:spcBef>
              <a:buFont typeface="Wingdings" pitchFamily="2" charset="2"/>
              <a:buChar char="ü"/>
              <a:defRPr/>
            </a:pPr>
            <a:r>
              <a:rPr lang="en-US" sz="2101" dirty="0" err="1">
                <a:latin typeface="Arial" pitchFamily="34" charset="0"/>
                <a:cs typeface="Arial" pitchFamily="34" charset="0"/>
              </a:rPr>
              <a:t>Mengurangi</a:t>
            </a:r>
            <a:r>
              <a:rPr lang="en-US" sz="210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101" dirty="0" err="1">
                <a:latin typeface="Arial" pitchFamily="34" charset="0"/>
                <a:cs typeface="Arial" pitchFamily="34" charset="0"/>
              </a:rPr>
              <a:t>penyalahgunaan</a:t>
            </a:r>
            <a:r>
              <a:rPr lang="en-US" sz="210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101" dirty="0" err="1">
                <a:latin typeface="Arial" pitchFamily="34" charset="0"/>
                <a:cs typeface="Arial" pitchFamily="34" charset="0"/>
              </a:rPr>
              <a:t>obat</a:t>
            </a:r>
            <a:endParaRPr lang="en-US" sz="2101" dirty="0">
              <a:latin typeface="Arial" pitchFamily="34" charset="0"/>
              <a:cs typeface="Arial" pitchFamily="34" charset="0"/>
            </a:endParaRPr>
          </a:p>
          <a:p>
            <a:pPr marL="257244" indent="-257244">
              <a:spcBef>
                <a:spcPts val="0"/>
              </a:spcBef>
              <a:buFont typeface="Wingdings" pitchFamily="2" charset="2"/>
              <a:buChar char="ü"/>
              <a:defRPr/>
            </a:pPr>
            <a:r>
              <a:rPr lang="en-US" sz="210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Rekonsiliasi</a:t>
            </a:r>
            <a:r>
              <a:rPr lang="en-US" sz="210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10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pengobatan</a:t>
            </a:r>
            <a:endParaRPr lang="en-US" sz="210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marL="257244" indent="-257244">
              <a:lnSpc>
                <a:spcPct val="150000"/>
              </a:lnSpc>
              <a:spcBef>
                <a:spcPts val="0"/>
              </a:spcBef>
              <a:buFont typeface="Wingdings" pitchFamily="2" charset="2"/>
              <a:buChar char="ü"/>
              <a:defRPr/>
            </a:pPr>
            <a:r>
              <a:rPr lang="en-US" sz="210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Memastikan</a:t>
            </a:r>
            <a:r>
              <a:rPr lang="en-US" sz="210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10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kontinyuitas</a:t>
            </a:r>
            <a:r>
              <a:rPr lang="en-US" sz="210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10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terapi</a:t>
            </a:r>
            <a:r>
              <a:rPr lang="en-US" sz="210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pPr marL="257244" indent="-257244">
              <a:spcBef>
                <a:spcPts val="0"/>
              </a:spcBef>
              <a:buFont typeface="Wingdings" pitchFamily="2" charset="2"/>
              <a:buChar char="ü"/>
              <a:defRPr/>
            </a:pPr>
            <a:r>
              <a:rPr lang="en-US" sz="210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Memastikan</a:t>
            </a:r>
            <a:r>
              <a:rPr lang="en-US" sz="210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10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pasien</a:t>
            </a:r>
            <a:r>
              <a:rPr lang="en-US" sz="210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10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mendapat</a:t>
            </a:r>
            <a:r>
              <a:rPr lang="en-US" sz="210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10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obat</a:t>
            </a:r>
            <a:r>
              <a:rPr lang="en-US" sz="210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yang </a:t>
            </a:r>
            <a:r>
              <a:rPr lang="en-US" sz="210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sama</a:t>
            </a:r>
            <a:r>
              <a:rPr lang="en-US" sz="210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n-US" sz="210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dengan</a:t>
            </a:r>
            <a:r>
              <a:rPr lang="en-US" sz="210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10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bahan</a:t>
            </a:r>
            <a:r>
              <a:rPr lang="en-US" sz="210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10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aktif</a:t>
            </a:r>
            <a:r>
              <a:rPr lang="en-US" sz="210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10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dan</a:t>
            </a:r>
            <a:r>
              <a:rPr lang="en-US" sz="210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10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kekuatan</a:t>
            </a:r>
            <a:r>
              <a:rPr lang="en-US" sz="210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yang </a:t>
            </a:r>
            <a:r>
              <a:rPr lang="en-US" sz="210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sama</a:t>
            </a:r>
            <a:endParaRPr lang="en-US" sz="210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eaLnBrk="1" hangingPunct="1">
              <a:lnSpc>
                <a:spcPct val="120000"/>
              </a:lnSpc>
              <a:spcBef>
                <a:spcPct val="0"/>
              </a:spcBef>
              <a:defRPr/>
            </a:pPr>
            <a:endParaRPr lang="en-US" dirty="0">
              <a:latin typeface="Arial" pitchFamily="34" charset="0"/>
              <a:cs typeface="Arial" pitchFamily="34" charset="0"/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848994B-6063-FA4B-BB9A-E94268048F7F}"/>
              </a:ext>
            </a:extLst>
          </p:cNvPr>
          <p:cNvSpPr txBox="1"/>
          <p:nvPr/>
        </p:nvSpPr>
        <p:spPr>
          <a:xfrm>
            <a:off x="913448" y="1313899"/>
            <a:ext cx="7374270" cy="46641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2701" dirty="0" err="1"/>
              <a:t>Peran</a:t>
            </a:r>
            <a:r>
              <a:rPr lang="en-US" sz="2701" dirty="0"/>
              <a:t> </a:t>
            </a:r>
            <a:r>
              <a:rPr lang="en-US" sz="2701" dirty="0" err="1"/>
              <a:t>strategis</a:t>
            </a:r>
            <a:r>
              <a:rPr lang="en-US" sz="2701" dirty="0"/>
              <a:t> </a:t>
            </a:r>
            <a:r>
              <a:rPr lang="en-US" sz="2701" dirty="0" err="1"/>
              <a:t>apoteker</a:t>
            </a:r>
            <a:endParaRPr lang="en-US" sz="270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219708"/>
      </p:ext>
    </p:extLst>
  </p:cSld>
  <p:clrMapOvr>
    <a:masterClrMapping/>
  </p:clrMapOvr>
  <p:transition spd="med">
    <p:wheel spokes="3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563760" y="2967335"/>
            <a:ext cx="401648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cap="none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Terima</a:t>
            </a:r>
            <a:r>
              <a:rPr lang="en-US" sz="54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5400" b="1" cap="none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kasih</a:t>
            </a:r>
            <a:r>
              <a:rPr lang="en-US" sz="54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0731559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UU 36/2009 </a:t>
            </a:r>
            <a:r>
              <a:rPr lang="en-US" dirty="0" err="1"/>
              <a:t>Pasal</a:t>
            </a:r>
            <a:r>
              <a:rPr lang="en-US" dirty="0"/>
              <a:t> 24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endParaRPr lang="en-US" dirty="0"/>
          </a:p>
          <a:p>
            <a:pPr marL="514350" indent="-514350">
              <a:buFont typeface="+mj-lt"/>
              <a:buAutoNum type="arabicPeriod"/>
            </a:pPr>
            <a:r>
              <a:rPr lang="en-US" dirty="0" err="1"/>
              <a:t>Tenaga</a:t>
            </a:r>
            <a:r>
              <a:rPr lang="en-US" dirty="0"/>
              <a:t> </a:t>
            </a:r>
            <a:r>
              <a:rPr lang="en-US" dirty="0" err="1"/>
              <a:t>kesehatan</a:t>
            </a:r>
            <a:r>
              <a:rPr lang="en-US" dirty="0"/>
              <a:t> </a:t>
            </a:r>
            <a:r>
              <a:rPr lang="en-US" dirty="0" err="1"/>
              <a:t>sebagaimana</a:t>
            </a:r>
            <a:r>
              <a:rPr lang="en-US" dirty="0"/>
              <a:t> </a:t>
            </a:r>
            <a:r>
              <a:rPr lang="en-US" dirty="0" err="1"/>
              <a:t>dimaksud</a:t>
            </a:r>
            <a:r>
              <a:rPr lang="en-US" dirty="0"/>
              <a:t> </a:t>
            </a:r>
            <a:r>
              <a:rPr lang="en-US" dirty="0" err="1"/>
              <a:t>dalam</a:t>
            </a:r>
            <a:r>
              <a:rPr lang="en-US" dirty="0"/>
              <a:t> </a:t>
            </a:r>
            <a:r>
              <a:rPr lang="da-DK" dirty="0"/>
              <a:t>Pasal 23 harus memenuhi ketentuan </a:t>
            </a:r>
            <a:r>
              <a:rPr lang="da-DK" dirty="0">
                <a:solidFill>
                  <a:srgbClr val="FF0000"/>
                </a:solidFill>
              </a:rPr>
              <a:t>kode etik, standar </a:t>
            </a:r>
            <a:r>
              <a:rPr lang="fi-FI" dirty="0">
                <a:solidFill>
                  <a:srgbClr val="FF0000"/>
                </a:solidFill>
              </a:rPr>
              <a:t>profesi, hak pengguna pelayanan kesehatan, standar </a:t>
            </a:r>
            <a:r>
              <a:rPr lang="en-US" dirty="0" err="1">
                <a:solidFill>
                  <a:srgbClr val="FF0000"/>
                </a:solidFill>
              </a:rPr>
              <a:t>pelayanan</a:t>
            </a:r>
            <a:r>
              <a:rPr lang="en-US" dirty="0">
                <a:solidFill>
                  <a:srgbClr val="FF0000"/>
                </a:solidFill>
              </a:rPr>
              <a:t>, </a:t>
            </a:r>
            <a:r>
              <a:rPr lang="en-US" dirty="0" err="1">
                <a:solidFill>
                  <a:srgbClr val="FF0000"/>
                </a:solidFill>
              </a:rPr>
              <a:t>dan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standar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prosedur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operasional</a:t>
            </a:r>
            <a:r>
              <a:rPr lang="en-US" dirty="0"/>
              <a:t>.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(2) </a:t>
            </a:r>
            <a:r>
              <a:rPr lang="en-US" dirty="0" err="1"/>
              <a:t>Ketentuan</a:t>
            </a:r>
            <a:r>
              <a:rPr lang="en-US" dirty="0"/>
              <a:t> </a:t>
            </a:r>
            <a:r>
              <a:rPr lang="en-US" dirty="0" err="1"/>
              <a:t>mengenai</a:t>
            </a:r>
            <a:r>
              <a:rPr lang="en-US" dirty="0"/>
              <a:t> </a:t>
            </a:r>
            <a:r>
              <a:rPr lang="en-US" dirty="0" err="1"/>
              <a:t>kode</a:t>
            </a:r>
            <a:r>
              <a:rPr lang="en-US" dirty="0"/>
              <a:t> </a:t>
            </a:r>
            <a:r>
              <a:rPr lang="en-US" dirty="0" err="1"/>
              <a:t>etik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standar</a:t>
            </a:r>
            <a:r>
              <a:rPr lang="en-US" dirty="0"/>
              <a:t> </a:t>
            </a:r>
            <a:r>
              <a:rPr lang="en-US" dirty="0" err="1"/>
              <a:t>profesi</a:t>
            </a:r>
            <a:r>
              <a:rPr lang="en-US" dirty="0"/>
              <a:t> </a:t>
            </a:r>
            <a:r>
              <a:rPr lang="en-US" dirty="0" err="1"/>
              <a:t>sebagaimana</a:t>
            </a:r>
            <a:r>
              <a:rPr lang="en-US" dirty="0"/>
              <a:t> </a:t>
            </a:r>
            <a:r>
              <a:rPr lang="en-US" dirty="0" err="1"/>
              <a:t>dimaksud</a:t>
            </a:r>
            <a:r>
              <a:rPr lang="en-US" dirty="0"/>
              <a:t> </a:t>
            </a:r>
            <a:r>
              <a:rPr lang="en-US" dirty="0" err="1"/>
              <a:t>pada</a:t>
            </a:r>
            <a:r>
              <a:rPr lang="en-US" dirty="0"/>
              <a:t> </a:t>
            </a:r>
            <a:r>
              <a:rPr lang="en-US" dirty="0" err="1"/>
              <a:t>ayat</a:t>
            </a:r>
            <a:r>
              <a:rPr lang="en-US" dirty="0"/>
              <a:t> (1) </a:t>
            </a:r>
            <a:r>
              <a:rPr lang="en-US" dirty="0" err="1"/>
              <a:t>diatur</a:t>
            </a:r>
            <a:r>
              <a:rPr lang="en-US" dirty="0"/>
              <a:t> </a:t>
            </a:r>
            <a:r>
              <a:rPr lang="en-US" dirty="0" err="1"/>
              <a:t>oleh</a:t>
            </a:r>
            <a:r>
              <a:rPr lang="en-US" dirty="0"/>
              <a:t> </a:t>
            </a:r>
            <a:r>
              <a:rPr lang="en-US" dirty="0" err="1"/>
              <a:t>organisasi</a:t>
            </a:r>
            <a:r>
              <a:rPr lang="en-US" dirty="0"/>
              <a:t> </a:t>
            </a:r>
            <a:r>
              <a:rPr lang="en-US" dirty="0" err="1"/>
              <a:t>profesi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880943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UU 36/2009 </a:t>
            </a:r>
            <a:r>
              <a:rPr lang="en-US" dirty="0" err="1"/>
              <a:t>Pasal</a:t>
            </a:r>
            <a:r>
              <a:rPr lang="en-US" dirty="0"/>
              <a:t> 46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dirty="0"/>
          </a:p>
          <a:p>
            <a:r>
              <a:rPr lang="en-US" dirty="0" err="1"/>
              <a:t>Untuk</a:t>
            </a:r>
            <a:r>
              <a:rPr lang="en-US" dirty="0"/>
              <a:t> </a:t>
            </a:r>
            <a:r>
              <a:rPr lang="en-US" dirty="0" err="1"/>
              <a:t>mewujudkan</a:t>
            </a:r>
            <a:r>
              <a:rPr lang="en-US" dirty="0"/>
              <a:t> </a:t>
            </a:r>
            <a:r>
              <a:rPr lang="en-US" dirty="0" err="1"/>
              <a:t>derajat</a:t>
            </a:r>
            <a:r>
              <a:rPr lang="en-US" dirty="0"/>
              <a:t> </a:t>
            </a:r>
            <a:r>
              <a:rPr lang="en-US" dirty="0" err="1"/>
              <a:t>kesehatan</a:t>
            </a:r>
            <a:r>
              <a:rPr lang="en-US" dirty="0"/>
              <a:t> yang </a:t>
            </a:r>
            <a:r>
              <a:rPr lang="en-US" dirty="0" err="1"/>
              <a:t>setinggi-tingginya</a:t>
            </a:r>
            <a:r>
              <a:rPr lang="en-US" dirty="0"/>
              <a:t> </a:t>
            </a:r>
            <a:r>
              <a:rPr lang="en-US" dirty="0" err="1"/>
              <a:t>bagi</a:t>
            </a:r>
            <a:r>
              <a:rPr lang="en-US" dirty="0"/>
              <a:t> </a:t>
            </a:r>
            <a:r>
              <a:rPr lang="en-US" dirty="0" err="1"/>
              <a:t>masyarakat</a:t>
            </a:r>
            <a:r>
              <a:rPr lang="en-US" dirty="0"/>
              <a:t>, </a:t>
            </a:r>
            <a:r>
              <a:rPr lang="en-US" dirty="0" err="1"/>
              <a:t>diselenggarakan</a:t>
            </a:r>
            <a:r>
              <a:rPr lang="en-US" dirty="0"/>
              <a:t> </a:t>
            </a:r>
            <a:r>
              <a:rPr lang="en-US" dirty="0" err="1"/>
              <a:t>upaya</a:t>
            </a:r>
            <a:r>
              <a:rPr lang="en-US" dirty="0"/>
              <a:t> </a:t>
            </a:r>
            <a:r>
              <a:rPr lang="en-US" dirty="0" err="1"/>
              <a:t>kesehatan</a:t>
            </a:r>
            <a:r>
              <a:rPr lang="en-US" dirty="0"/>
              <a:t> yang </a:t>
            </a:r>
            <a:r>
              <a:rPr lang="en-US" dirty="0" err="1">
                <a:solidFill>
                  <a:srgbClr val="FF0000"/>
                </a:solidFill>
              </a:rPr>
              <a:t>terpadu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dan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menyeluruh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dalam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bentuk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upaya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kesehatan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sv-SE" dirty="0">
                <a:solidFill>
                  <a:srgbClr val="FF0000"/>
                </a:solidFill>
              </a:rPr>
              <a:t>perseorangan dan upaya kesehatan masyarakat.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586797"/>
      </p:ext>
    </p:extLst>
  </p:cSld>
  <p:clrMapOvr>
    <a:masterClrMapping/>
  </p:clrMapOvr>
  <p:transition spd="slow">
    <p:pull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UU 36/2009 </a:t>
            </a:r>
            <a:r>
              <a:rPr lang="en-US" dirty="0" err="1"/>
              <a:t>Pasal</a:t>
            </a:r>
            <a:r>
              <a:rPr lang="en-US" dirty="0"/>
              <a:t> 108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endParaRPr lang="en-US" dirty="0"/>
          </a:p>
          <a:p>
            <a:pPr marL="514350" indent="-514350">
              <a:buAutoNum type="arabicParenBoth"/>
            </a:pPr>
            <a:r>
              <a:rPr lang="en-US" dirty="0" err="1"/>
              <a:t>Praktik</a:t>
            </a:r>
            <a:r>
              <a:rPr lang="en-US" dirty="0"/>
              <a:t> </a:t>
            </a:r>
            <a:r>
              <a:rPr lang="en-US" dirty="0" err="1"/>
              <a:t>kefarmasiaan</a:t>
            </a:r>
            <a:r>
              <a:rPr lang="en-US" dirty="0"/>
              <a:t> yang </a:t>
            </a:r>
            <a:r>
              <a:rPr lang="en-US" dirty="0" err="1"/>
              <a:t>meliputi</a:t>
            </a:r>
            <a:r>
              <a:rPr lang="en-US" dirty="0"/>
              <a:t> </a:t>
            </a:r>
            <a:r>
              <a:rPr lang="en-US" dirty="0" err="1"/>
              <a:t>pembuatan</a:t>
            </a:r>
            <a:r>
              <a:rPr lang="en-US" dirty="0"/>
              <a:t> </a:t>
            </a:r>
            <a:r>
              <a:rPr lang="fi-FI" dirty="0"/>
              <a:t>termasuk pengendalian mutu sediaan farmasi, </a:t>
            </a:r>
            <a:r>
              <a:rPr lang="en-US" dirty="0" err="1"/>
              <a:t>pengamanan</a:t>
            </a:r>
            <a:r>
              <a:rPr lang="en-US" dirty="0"/>
              <a:t>, </a:t>
            </a:r>
            <a:r>
              <a:rPr lang="en-US" dirty="0" err="1"/>
              <a:t>pengadaan</a:t>
            </a:r>
            <a:r>
              <a:rPr lang="en-US" dirty="0"/>
              <a:t>, </a:t>
            </a:r>
            <a:r>
              <a:rPr lang="en-US" dirty="0" err="1"/>
              <a:t>penyimpanan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pendistribusian</a:t>
            </a:r>
            <a:r>
              <a:rPr lang="en-US" dirty="0"/>
              <a:t> </a:t>
            </a:r>
            <a:r>
              <a:rPr lang="en-US" dirty="0" err="1"/>
              <a:t>obat</a:t>
            </a:r>
            <a:r>
              <a:rPr lang="en-US" dirty="0"/>
              <a:t>, </a:t>
            </a:r>
            <a:r>
              <a:rPr lang="en-US" dirty="0" err="1"/>
              <a:t>pelayanan</a:t>
            </a:r>
            <a:r>
              <a:rPr lang="en-US" dirty="0"/>
              <a:t> </a:t>
            </a:r>
            <a:r>
              <a:rPr lang="en-US" dirty="0" err="1"/>
              <a:t>obat</a:t>
            </a:r>
            <a:r>
              <a:rPr lang="en-US" dirty="0"/>
              <a:t> </a:t>
            </a:r>
            <a:r>
              <a:rPr lang="en-US" dirty="0" err="1"/>
              <a:t>atas</a:t>
            </a:r>
            <a:r>
              <a:rPr lang="en-US" dirty="0"/>
              <a:t> </a:t>
            </a:r>
            <a:r>
              <a:rPr lang="en-US" dirty="0" err="1"/>
              <a:t>resep</a:t>
            </a:r>
            <a:r>
              <a:rPr lang="en-US" dirty="0"/>
              <a:t> </a:t>
            </a:r>
            <a:r>
              <a:rPr lang="en-US" dirty="0" err="1"/>
              <a:t>dokter</a:t>
            </a:r>
            <a:r>
              <a:rPr lang="en-US" dirty="0"/>
              <a:t>, </a:t>
            </a:r>
            <a:r>
              <a:rPr lang="en-US" dirty="0" err="1"/>
              <a:t>pelayanan</a:t>
            </a:r>
            <a:r>
              <a:rPr lang="en-US" dirty="0"/>
              <a:t> </a:t>
            </a:r>
            <a:r>
              <a:rPr lang="en-US" dirty="0" err="1"/>
              <a:t>informasi</a:t>
            </a:r>
            <a:r>
              <a:rPr lang="en-US" dirty="0"/>
              <a:t> </a:t>
            </a:r>
            <a:r>
              <a:rPr lang="en-US" dirty="0" err="1"/>
              <a:t>obat</a:t>
            </a:r>
            <a:r>
              <a:rPr lang="en-US" dirty="0"/>
              <a:t> </a:t>
            </a:r>
            <a:r>
              <a:rPr lang="en-US" dirty="0" err="1"/>
              <a:t>serta</a:t>
            </a:r>
            <a:r>
              <a:rPr lang="en-US" dirty="0"/>
              <a:t> </a:t>
            </a:r>
            <a:r>
              <a:rPr lang="en-US" dirty="0" err="1"/>
              <a:t>pengembangan</a:t>
            </a:r>
            <a:r>
              <a:rPr lang="en-US" dirty="0"/>
              <a:t> </a:t>
            </a:r>
            <a:r>
              <a:rPr lang="en-US" dirty="0" err="1"/>
              <a:t>obat</a:t>
            </a:r>
            <a:r>
              <a:rPr lang="en-US" dirty="0"/>
              <a:t>, </a:t>
            </a:r>
            <a:r>
              <a:rPr lang="sv-SE" dirty="0"/>
              <a:t>bahan obat dan obat tradisional harus dilakukan oleh </a:t>
            </a:r>
            <a:r>
              <a:rPr lang="en-US" dirty="0" err="1"/>
              <a:t>tenaga</a:t>
            </a:r>
            <a:r>
              <a:rPr lang="en-US" dirty="0"/>
              <a:t> </a:t>
            </a:r>
            <a:r>
              <a:rPr lang="en-US" dirty="0" err="1"/>
              <a:t>kesehatan</a:t>
            </a:r>
            <a:r>
              <a:rPr lang="en-US" dirty="0"/>
              <a:t> yang </a:t>
            </a:r>
            <a:r>
              <a:rPr lang="en-US" dirty="0" err="1"/>
              <a:t>mempunyai</a:t>
            </a:r>
            <a:r>
              <a:rPr lang="en-US" dirty="0"/>
              <a:t> </a:t>
            </a:r>
            <a:r>
              <a:rPr lang="en-US" dirty="0" err="1"/>
              <a:t>keahlian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kewenangan</a:t>
            </a:r>
            <a:r>
              <a:rPr lang="en-US" dirty="0"/>
              <a:t> </a:t>
            </a:r>
            <a:r>
              <a:rPr lang="en-US" dirty="0" err="1"/>
              <a:t>sesuai</a:t>
            </a:r>
            <a:r>
              <a:rPr lang="en-US" dirty="0"/>
              <a:t> </a:t>
            </a:r>
            <a:r>
              <a:rPr lang="en-US" dirty="0" err="1"/>
              <a:t>dengan</a:t>
            </a:r>
            <a:r>
              <a:rPr lang="en-US" dirty="0"/>
              <a:t> </a:t>
            </a:r>
            <a:r>
              <a:rPr lang="en-US" dirty="0" err="1"/>
              <a:t>ketentuan</a:t>
            </a:r>
            <a:r>
              <a:rPr lang="en-US" dirty="0"/>
              <a:t> </a:t>
            </a:r>
            <a:r>
              <a:rPr lang="en-US" dirty="0" err="1"/>
              <a:t>peraturan</a:t>
            </a:r>
            <a:r>
              <a:rPr lang="en-US" dirty="0"/>
              <a:t> </a:t>
            </a:r>
            <a:r>
              <a:rPr lang="en-US" dirty="0" err="1"/>
              <a:t>perundang-undangan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568347483"/>
      </p:ext>
    </p:extLst>
  </p:cSld>
  <p:clrMapOvr>
    <a:masterClrMapping/>
  </p:clrMapOvr>
  <p:transition spd="slow">
    <p:wip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AutoShape 2"/>
          <p:cNvSpPr>
            <a:spLocks noChangeAspect="1" noChangeArrowheads="1"/>
          </p:cNvSpPr>
          <p:nvPr/>
        </p:nvSpPr>
        <p:spPr bwMode="auto">
          <a:xfrm rot="7148518" flipH="1">
            <a:off x="658019" y="-473868"/>
            <a:ext cx="7562850" cy="8666162"/>
          </a:xfrm>
          <a:custGeom>
            <a:avLst/>
            <a:gdLst>
              <a:gd name="T0" fmla="*/ 3781425 w 21600"/>
              <a:gd name="T1" fmla="*/ 0 h 21600"/>
              <a:gd name="T2" fmla="*/ 2953013 w 21600"/>
              <a:gd name="T3" fmla="*/ 1128206 h 21600"/>
              <a:gd name="T4" fmla="*/ 3781425 w 21600"/>
              <a:gd name="T5" fmla="*/ 1981983 h 21600"/>
              <a:gd name="T6" fmla="*/ 4609837 w 21600"/>
              <a:gd name="T7" fmla="*/ 1128206 h 21600"/>
              <a:gd name="T8" fmla="*/ 0 60000 65536"/>
              <a:gd name="T9" fmla="*/ 0 60000 65536"/>
              <a:gd name="T10" fmla="*/ 0 60000 65536"/>
              <a:gd name="T11" fmla="*/ 0 60000 65536"/>
              <a:gd name="T12" fmla="*/ 6011 w 21600"/>
              <a:gd name="T13" fmla="*/ 0 h 21600"/>
              <a:gd name="T14" fmla="*/ 15589 w 21600"/>
              <a:gd name="T15" fmla="*/ 5548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9136" y="5181"/>
                </a:moveTo>
                <a:cubicBezTo>
                  <a:pt x="9676" y="5021"/>
                  <a:pt x="10236" y="4939"/>
                  <a:pt x="10800" y="4940"/>
                </a:cubicBezTo>
                <a:cubicBezTo>
                  <a:pt x="11363" y="4940"/>
                  <a:pt x="11923" y="5021"/>
                  <a:pt x="12463" y="5181"/>
                </a:cubicBezTo>
                <a:lnTo>
                  <a:pt x="13866" y="444"/>
                </a:lnTo>
                <a:cubicBezTo>
                  <a:pt x="12871" y="149"/>
                  <a:pt x="11838" y="-1"/>
                  <a:pt x="10799" y="0"/>
                </a:cubicBezTo>
                <a:cubicBezTo>
                  <a:pt x="9761" y="0"/>
                  <a:pt x="8728" y="149"/>
                  <a:pt x="7733" y="444"/>
                </a:cubicBezTo>
                <a:close/>
              </a:path>
            </a:pathLst>
          </a:custGeom>
          <a:solidFill>
            <a:srgbClr val="CCFF66">
              <a:alpha val="70195"/>
            </a:srgbClr>
          </a:solidFill>
          <a:ln w="28575">
            <a:solidFill>
              <a:srgbClr val="0000FF"/>
            </a:solidFill>
            <a:miter lim="800000"/>
            <a:headEnd/>
            <a:tailEnd/>
          </a:ln>
        </p:spPr>
        <p:txBody>
          <a:bodyPr rot="10800000" vert="eaVert" wrap="none" anchor="ctr"/>
          <a:lstStyle/>
          <a:p>
            <a:endParaRPr lang="en-US"/>
          </a:p>
        </p:txBody>
      </p:sp>
      <p:sp>
        <p:nvSpPr>
          <p:cNvPr id="14339" name="Oval 3"/>
          <p:cNvSpPr>
            <a:spLocks noChangeArrowheads="1"/>
          </p:cNvSpPr>
          <p:nvPr/>
        </p:nvSpPr>
        <p:spPr bwMode="auto">
          <a:xfrm>
            <a:off x="3290888" y="3041650"/>
            <a:ext cx="2581275" cy="2457450"/>
          </a:xfrm>
          <a:prstGeom prst="ellipse">
            <a:avLst/>
          </a:prstGeom>
          <a:solidFill>
            <a:srgbClr val="CCFF66">
              <a:alpha val="50195"/>
            </a:srgbClr>
          </a:solidFill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b"/>
          <a:lstStyle/>
          <a:p>
            <a:pPr algn="ctr"/>
            <a:r>
              <a:rPr lang="en-US" dirty="0">
                <a:latin typeface="Arial" charset="0"/>
              </a:rPr>
              <a:t>UU 36/2009</a:t>
            </a:r>
          </a:p>
          <a:p>
            <a:pPr algn="ctr"/>
            <a:r>
              <a:rPr lang="en-US" dirty="0">
                <a:latin typeface="Arial" charset="0"/>
              </a:rPr>
              <a:t>PASAL 108</a:t>
            </a:r>
          </a:p>
        </p:txBody>
      </p:sp>
      <p:sp>
        <p:nvSpPr>
          <p:cNvPr id="14340" name="AutoShape 4"/>
          <p:cNvSpPr>
            <a:spLocks noChangeAspect="1" noChangeArrowheads="1"/>
          </p:cNvSpPr>
          <p:nvPr/>
        </p:nvSpPr>
        <p:spPr bwMode="auto">
          <a:xfrm rot="5128032" flipH="1">
            <a:off x="673894" y="-221456"/>
            <a:ext cx="7562850" cy="8666162"/>
          </a:xfrm>
          <a:custGeom>
            <a:avLst/>
            <a:gdLst>
              <a:gd name="T0" fmla="*/ 3781425 w 21600"/>
              <a:gd name="T1" fmla="*/ 0 h 21600"/>
              <a:gd name="T2" fmla="*/ 3044398 w 21600"/>
              <a:gd name="T3" fmla="*/ 1137434 h 21600"/>
              <a:gd name="T4" fmla="*/ 3781425 w 21600"/>
              <a:gd name="T5" fmla="*/ 2055806 h 21600"/>
              <a:gd name="T6" fmla="*/ 4518452 w 21600"/>
              <a:gd name="T7" fmla="*/ 1137434 h 21600"/>
              <a:gd name="T8" fmla="*/ 0 60000 65536"/>
              <a:gd name="T9" fmla="*/ 0 60000 65536"/>
              <a:gd name="T10" fmla="*/ 0 60000 65536"/>
              <a:gd name="T11" fmla="*/ 0 60000 65536"/>
              <a:gd name="T12" fmla="*/ 6327 w 21600"/>
              <a:gd name="T13" fmla="*/ 0 h 21600"/>
              <a:gd name="T14" fmla="*/ 15273 w 21600"/>
              <a:gd name="T15" fmla="*/ 5634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9350" y="5312"/>
                </a:moveTo>
                <a:cubicBezTo>
                  <a:pt x="9823" y="5187"/>
                  <a:pt x="10310" y="5123"/>
                  <a:pt x="10800" y="5124"/>
                </a:cubicBezTo>
                <a:cubicBezTo>
                  <a:pt x="11289" y="5124"/>
                  <a:pt x="11776" y="5187"/>
                  <a:pt x="12249" y="5312"/>
                </a:cubicBezTo>
                <a:lnTo>
                  <a:pt x="13558" y="358"/>
                </a:lnTo>
                <a:cubicBezTo>
                  <a:pt x="12658" y="120"/>
                  <a:pt x="11731" y="-1"/>
                  <a:pt x="10799" y="0"/>
                </a:cubicBezTo>
                <a:cubicBezTo>
                  <a:pt x="9868" y="0"/>
                  <a:pt x="8941" y="120"/>
                  <a:pt x="8041" y="358"/>
                </a:cubicBezTo>
                <a:close/>
              </a:path>
            </a:pathLst>
          </a:custGeom>
          <a:solidFill>
            <a:srgbClr val="CCFF66">
              <a:alpha val="70195"/>
            </a:srgbClr>
          </a:solidFill>
          <a:ln w="28575">
            <a:solidFill>
              <a:srgbClr val="0000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4341" name="AutoShape 5"/>
          <p:cNvSpPr>
            <a:spLocks noChangeArrowheads="1"/>
          </p:cNvSpPr>
          <p:nvPr/>
        </p:nvSpPr>
        <p:spPr bwMode="auto">
          <a:xfrm flipV="1">
            <a:off x="2439988" y="5499099"/>
            <a:ext cx="4329112" cy="868362"/>
          </a:xfrm>
          <a:custGeom>
            <a:avLst/>
            <a:gdLst>
              <a:gd name="T0" fmla="*/ 3695779 w 21600"/>
              <a:gd name="T1" fmla="*/ 680244 h 21600"/>
              <a:gd name="T2" fmla="*/ 2164556 w 21600"/>
              <a:gd name="T3" fmla="*/ 1360487 h 21600"/>
              <a:gd name="T4" fmla="*/ 633333 w 21600"/>
              <a:gd name="T5" fmla="*/ 680244 h 21600"/>
              <a:gd name="T6" fmla="*/ 2164556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4960 w 21600"/>
              <a:gd name="T13" fmla="*/ 4960 h 21600"/>
              <a:gd name="T14" fmla="*/ 16640 w 21600"/>
              <a:gd name="T15" fmla="*/ 1664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6320" y="21600"/>
                </a:lnTo>
                <a:lnTo>
                  <a:pt x="15280" y="21600"/>
                </a:lnTo>
                <a:lnTo>
                  <a:pt x="21600" y="0"/>
                </a:lnTo>
                <a:close/>
              </a:path>
            </a:pathLst>
          </a:custGeom>
          <a:solidFill>
            <a:srgbClr val="FFCCCC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rot="10800000" anchor="b"/>
          <a:lstStyle/>
          <a:p>
            <a:pPr algn="ctr"/>
            <a:endParaRPr lang="en-US" sz="2000" dirty="0">
              <a:solidFill>
                <a:srgbClr val="0000FF"/>
              </a:solidFill>
              <a:latin typeface="Arial" charset="0"/>
            </a:endParaRPr>
          </a:p>
          <a:p>
            <a:pPr algn="ctr"/>
            <a:endParaRPr lang="en-US" sz="2000" dirty="0">
              <a:solidFill>
                <a:srgbClr val="0000FF"/>
              </a:solidFill>
              <a:latin typeface="Arial" charset="0"/>
            </a:endParaRPr>
          </a:p>
          <a:p>
            <a:pPr algn="ctr"/>
            <a:r>
              <a:rPr lang="en-US" dirty="0">
                <a:solidFill>
                  <a:srgbClr val="0000FF"/>
                </a:solidFill>
                <a:latin typeface="Arial" charset="0"/>
              </a:rPr>
              <a:t>PENGEMBANGAN</a:t>
            </a:r>
          </a:p>
        </p:txBody>
      </p:sp>
      <p:sp>
        <p:nvSpPr>
          <p:cNvPr id="14342" name="Rectangle 6"/>
          <p:cNvSpPr>
            <a:spLocks noChangeArrowheads="1"/>
          </p:cNvSpPr>
          <p:nvPr/>
        </p:nvSpPr>
        <p:spPr bwMode="auto">
          <a:xfrm>
            <a:off x="2414588" y="6367463"/>
            <a:ext cx="4495800" cy="447675"/>
          </a:xfrm>
          <a:prstGeom prst="rect">
            <a:avLst/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2400" dirty="0">
                <a:solidFill>
                  <a:srgbClr val="FFFF00"/>
                </a:solidFill>
                <a:latin typeface="Arial" charset="0"/>
              </a:rPr>
              <a:t>PRAKTIK KEFARMASIAN</a:t>
            </a:r>
          </a:p>
        </p:txBody>
      </p:sp>
      <p:sp>
        <p:nvSpPr>
          <p:cNvPr id="14343" name="AutoShape 7"/>
          <p:cNvSpPr>
            <a:spLocks noChangeAspect="1" noChangeArrowheads="1"/>
          </p:cNvSpPr>
          <p:nvPr/>
        </p:nvSpPr>
        <p:spPr bwMode="auto">
          <a:xfrm rot="3078538" flipH="1">
            <a:off x="745762" y="-59958"/>
            <a:ext cx="7562850" cy="8666162"/>
          </a:xfrm>
          <a:custGeom>
            <a:avLst/>
            <a:gdLst>
              <a:gd name="T0" fmla="*/ 3781425 w 21600"/>
              <a:gd name="T1" fmla="*/ 0 h 21600"/>
              <a:gd name="T2" fmla="*/ 3017087 w 21600"/>
              <a:gd name="T3" fmla="*/ 1167123 h 21600"/>
              <a:gd name="T4" fmla="*/ 3781425 w 21600"/>
              <a:gd name="T5" fmla="*/ 2097131 h 21600"/>
              <a:gd name="T6" fmla="*/ 4545763 w 21600"/>
              <a:gd name="T7" fmla="*/ 1167123 h 21600"/>
              <a:gd name="T8" fmla="*/ 0 60000 65536"/>
              <a:gd name="T9" fmla="*/ 0 60000 65536"/>
              <a:gd name="T10" fmla="*/ 0 60000 65536"/>
              <a:gd name="T11" fmla="*/ 0 60000 65536"/>
              <a:gd name="T12" fmla="*/ 6203 w 21600"/>
              <a:gd name="T13" fmla="*/ 0 h 21600"/>
              <a:gd name="T14" fmla="*/ 15397 w 21600"/>
              <a:gd name="T15" fmla="*/ 575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9314" y="5428"/>
                </a:moveTo>
                <a:cubicBezTo>
                  <a:pt x="9798" y="5294"/>
                  <a:pt x="10297" y="5226"/>
                  <a:pt x="10800" y="5227"/>
                </a:cubicBezTo>
                <a:cubicBezTo>
                  <a:pt x="11302" y="5227"/>
                  <a:pt x="11801" y="5294"/>
                  <a:pt x="12285" y="5428"/>
                </a:cubicBezTo>
                <a:lnTo>
                  <a:pt x="13679" y="390"/>
                </a:lnTo>
                <a:cubicBezTo>
                  <a:pt x="12741" y="131"/>
                  <a:pt x="11773" y="-1"/>
                  <a:pt x="10799" y="0"/>
                </a:cubicBezTo>
                <a:cubicBezTo>
                  <a:pt x="9826" y="0"/>
                  <a:pt x="8858" y="131"/>
                  <a:pt x="7920" y="390"/>
                </a:cubicBezTo>
                <a:close/>
              </a:path>
            </a:pathLst>
          </a:custGeom>
          <a:solidFill>
            <a:srgbClr val="CCFF66">
              <a:alpha val="70195"/>
            </a:srgbClr>
          </a:solidFill>
          <a:ln w="28575">
            <a:solidFill>
              <a:srgbClr val="0000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4344" name="AutoShape 8"/>
          <p:cNvSpPr>
            <a:spLocks noChangeAspect="1" noChangeArrowheads="1"/>
          </p:cNvSpPr>
          <p:nvPr/>
        </p:nvSpPr>
        <p:spPr bwMode="auto">
          <a:xfrm rot="1130347" flipH="1">
            <a:off x="788987" y="-59959"/>
            <a:ext cx="7562850" cy="8666163"/>
          </a:xfrm>
          <a:custGeom>
            <a:avLst/>
            <a:gdLst>
              <a:gd name="T0" fmla="*/ 3781425 w 21600"/>
              <a:gd name="T1" fmla="*/ 0 h 21600"/>
              <a:gd name="T2" fmla="*/ 2905745 w 21600"/>
              <a:gd name="T3" fmla="*/ 1199220 h 21600"/>
              <a:gd name="T4" fmla="*/ 3781425 w 21600"/>
              <a:gd name="T5" fmla="*/ 2085897 h 21600"/>
              <a:gd name="T6" fmla="*/ 4657105 w 21600"/>
              <a:gd name="T7" fmla="*/ 1199220 h 21600"/>
              <a:gd name="T8" fmla="*/ 0 60000 65536"/>
              <a:gd name="T9" fmla="*/ 0 60000 65536"/>
              <a:gd name="T10" fmla="*/ 0 60000 65536"/>
              <a:gd name="T11" fmla="*/ 0 60000 65536"/>
              <a:gd name="T12" fmla="*/ 5781 w 21600"/>
              <a:gd name="T13" fmla="*/ 0 h 21600"/>
              <a:gd name="T14" fmla="*/ 15819 w 21600"/>
              <a:gd name="T15" fmla="*/ 5841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9092" y="5465"/>
                </a:moveTo>
                <a:cubicBezTo>
                  <a:pt x="9644" y="5288"/>
                  <a:pt x="10220" y="5198"/>
                  <a:pt x="10800" y="5199"/>
                </a:cubicBezTo>
                <a:cubicBezTo>
                  <a:pt x="11379" y="5199"/>
                  <a:pt x="11955" y="5288"/>
                  <a:pt x="12507" y="5465"/>
                </a:cubicBezTo>
                <a:lnTo>
                  <a:pt x="14092" y="514"/>
                </a:lnTo>
                <a:cubicBezTo>
                  <a:pt x="13028" y="173"/>
                  <a:pt x="11917" y="-1"/>
                  <a:pt x="10799" y="0"/>
                </a:cubicBezTo>
                <a:cubicBezTo>
                  <a:pt x="9682" y="0"/>
                  <a:pt x="8571" y="173"/>
                  <a:pt x="7507" y="514"/>
                </a:cubicBezTo>
                <a:close/>
              </a:path>
            </a:pathLst>
          </a:custGeom>
          <a:solidFill>
            <a:srgbClr val="CCFF66">
              <a:alpha val="70195"/>
            </a:srgbClr>
          </a:solidFill>
          <a:ln w="28575">
            <a:solidFill>
              <a:srgbClr val="0000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4345" name="AutoShape 9"/>
          <p:cNvSpPr>
            <a:spLocks noChangeAspect="1" noChangeArrowheads="1"/>
          </p:cNvSpPr>
          <p:nvPr/>
        </p:nvSpPr>
        <p:spPr bwMode="auto">
          <a:xfrm rot="-7148518">
            <a:off x="929482" y="-457994"/>
            <a:ext cx="7562850" cy="8666163"/>
          </a:xfrm>
          <a:custGeom>
            <a:avLst/>
            <a:gdLst>
              <a:gd name="T0" fmla="*/ 3781425 w 21600"/>
              <a:gd name="T1" fmla="*/ 0 h 21600"/>
              <a:gd name="T2" fmla="*/ 2953013 w 21600"/>
              <a:gd name="T3" fmla="*/ 1128206 h 21600"/>
              <a:gd name="T4" fmla="*/ 3781425 w 21600"/>
              <a:gd name="T5" fmla="*/ 1981984 h 21600"/>
              <a:gd name="T6" fmla="*/ 4609837 w 21600"/>
              <a:gd name="T7" fmla="*/ 1128206 h 21600"/>
              <a:gd name="T8" fmla="*/ 0 60000 65536"/>
              <a:gd name="T9" fmla="*/ 0 60000 65536"/>
              <a:gd name="T10" fmla="*/ 0 60000 65536"/>
              <a:gd name="T11" fmla="*/ 0 60000 65536"/>
              <a:gd name="T12" fmla="*/ 6011 w 21600"/>
              <a:gd name="T13" fmla="*/ 0 h 21600"/>
              <a:gd name="T14" fmla="*/ 15589 w 21600"/>
              <a:gd name="T15" fmla="*/ 5548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9136" y="5181"/>
                </a:moveTo>
                <a:cubicBezTo>
                  <a:pt x="9676" y="5021"/>
                  <a:pt x="10236" y="4939"/>
                  <a:pt x="10800" y="4940"/>
                </a:cubicBezTo>
                <a:cubicBezTo>
                  <a:pt x="11363" y="4940"/>
                  <a:pt x="11923" y="5021"/>
                  <a:pt x="12463" y="5181"/>
                </a:cubicBezTo>
                <a:lnTo>
                  <a:pt x="13866" y="444"/>
                </a:lnTo>
                <a:cubicBezTo>
                  <a:pt x="12871" y="149"/>
                  <a:pt x="11838" y="-1"/>
                  <a:pt x="10799" y="0"/>
                </a:cubicBezTo>
                <a:cubicBezTo>
                  <a:pt x="9761" y="0"/>
                  <a:pt x="8728" y="149"/>
                  <a:pt x="7733" y="444"/>
                </a:cubicBezTo>
                <a:close/>
              </a:path>
            </a:pathLst>
          </a:custGeom>
          <a:solidFill>
            <a:schemeClr val="bg1"/>
          </a:solidFill>
          <a:ln w="28575">
            <a:solidFill>
              <a:srgbClr val="0000FF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endParaRPr lang="en-US"/>
          </a:p>
        </p:txBody>
      </p:sp>
      <p:sp>
        <p:nvSpPr>
          <p:cNvPr id="14346" name="AutoShape 10"/>
          <p:cNvSpPr>
            <a:spLocks noChangeAspect="1" noChangeArrowheads="1"/>
          </p:cNvSpPr>
          <p:nvPr/>
        </p:nvSpPr>
        <p:spPr bwMode="auto">
          <a:xfrm rot="-5128032">
            <a:off x="923132" y="-261144"/>
            <a:ext cx="7562850" cy="8666163"/>
          </a:xfrm>
          <a:custGeom>
            <a:avLst/>
            <a:gdLst>
              <a:gd name="T0" fmla="*/ 3781425 w 21600"/>
              <a:gd name="T1" fmla="*/ 0 h 21600"/>
              <a:gd name="T2" fmla="*/ 3044398 w 21600"/>
              <a:gd name="T3" fmla="*/ 1137434 h 21600"/>
              <a:gd name="T4" fmla="*/ 3781425 w 21600"/>
              <a:gd name="T5" fmla="*/ 2055806 h 21600"/>
              <a:gd name="T6" fmla="*/ 4518452 w 21600"/>
              <a:gd name="T7" fmla="*/ 1137434 h 21600"/>
              <a:gd name="T8" fmla="*/ 0 60000 65536"/>
              <a:gd name="T9" fmla="*/ 0 60000 65536"/>
              <a:gd name="T10" fmla="*/ 0 60000 65536"/>
              <a:gd name="T11" fmla="*/ 0 60000 65536"/>
              <a:gd name="T12" fmla="*/ 6327 w 21600"/>
              <a:gd name="T13" fmla="*/ 0 h 21600"/>
              <a:gd name="T14" fmla="*/ 15273 w 21600"/>
              <a:gd name="T15" fmla="*/ 5634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9350" y="5312"/>
                </a:moveTo>
                <a:cubicBezTo>
                  <a:pt x="9823" y="5187"/>
                  <a:pt x="10310" y="5123"/>
                  <a:pt x="10800" y="5124"/>
                </a:cubicBezTo>
                <a:cubicBezTo>
                  <a:pt x="11289" y="5124"/>
                  <a:pt x="11776" y="5187"/>
                  <a:pt x="12249" y="5312"/>
                </a:cubicBezTo>
                <a:lnTo>
                  <a:pt x="13558" y="358"/>
                </a:lnTo>
                <a:cubicBezTo>
                  <a:pt x="12658" y="120"/>
                  <a:pt x="11731" y="-1"/>
                  <a:pt x="10799" y="0"/>
                </a:cubicBezTo>
                <a:cubicBezTo>
                  <a:pt x="9868" y="0"/>
                  <a:pt x="8941" y="120"/>
                  <a:pt x="8041" y="358"/>
                </a:cubicBezTo>
                <a:close/>
              </a:path>
            </a:pathLst>
          </a:custGeom>
          <a:solidFill>
            <a:schemeClr val="bg1"/>
          </a:solidFill>
          <a:ln w="28575">
            <a:solidFill>
              <a:srgbClr val="0000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4347" name="AutoShape 11"/>
          <p:cNvSpPr>
            <a:spLocks noChangeAspect="1" noChangeArrowheads="1"/>
          </p:cNvSpPr>
          <p:nvPr/>
        </p:nvSpPr>
        <p:spPr bwMode="auto">
          <a:xfrm rot="-3078538">
            <a:off x="838993" y="-59958"/>
            <a:ext cx="7562850" cy="8666162"/>
          </a:xfrm>
          <a:custGeom>
            <a:avLst/>
            <a:gdLst>
              <a:gd name="T0" fmla="*/ 3781425 w 21600"/>
              <a:gd name="T1" fmla="*/ 0 h 21600"/>
              <a:gd name="T2" fmla="*/ 3017087 w 21600"/>
              <a:gd name="T3" fmla="*/ 1167123 h 21600"/>
              <a:gd name="T4" fmla="*/ 3781425 w 21600"/>
              <a:gd name="T5" fmla="*/ 2097131 h 21600"/>
              <a:gd name="T6" fmla="*/ 4545763 w 21600"/>
              <a:gd name="T7" fmla="*/ 1167123 h 21600"/>
              <a:gd name="T8" fmla="*/ 0 60000 65536"/>
              <a:gd name="T9" fmla="*/ 0 60000 65536"/>
              <a:gd name="T10" fmla="*/ 0 60000 65536"/>
              <a:gd name="T11" fmla="*/ 0 60000 65536"/>
              <a:gd name="T12" fmla="*/ 6203 w 21600"/>
              <a:gd name="T13" fmla="*/ 0 h 21600"/>
              <a:gd name="T14" fmla="*/ 15397 w 21600"/>
              <a:gd name="T15" fmla="*/ 575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9314" y="5428"/>
                </a:moveTo>
                <a:cubicBezTo>
                  <a:pt x="9798" y="5294"/>
                  <a:pt x="10297" y="5226"/>
                  <a:pt x="10800" y="5227"/>
                </a:cubicBezTo>
                <a:cubicBezTo>
                  <a:pt x="11302" y="5227"/>
                  <a:pt x="11801" y="5294"/>
                  <a:pt x="12285" y="5428"/>
                </a:cubicBezTo>
                <a:lnTo>
                  <a:pt x="13679" y="390"/>
                </a:lnTo>
                <a:cubicBezTo>
                  <a:pt x="12741" y="131"/>
                  <a:pt x="11773" y="-1"/>
                  <a:pt x="10799" y="0"/>
                </a:cubicBezTo>
                <a:cubicBezTo>
                  <a:pt x="9826" y="0"/>
                  <a:pt x="8858" y="131"/>
                  <a:pt x="7920" y="390"/>
                </a:cubicBezTo>
                <a:close/>
              </a:path>
            </a:pathLst>
          </a:custGeom>
          <a:solidFill>
            <a:srgbClr val="CCFF66">
              <a:alpha val="70195"/>
            </a:srgbClr>
          </a:solidFill>
          <a:ln w="28575">
            <a:solidFill>
              <a:srgbClr val="0000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4348" name="AutoShape 12"/>
          <p:cNvSpPr>
            <a:spLocks noChangeAspect="1" noChangeArrowheads="1"/>
          </p:cNvSpPr>
          <p:nvPr/>
        </p:nvSpPr>
        <p:spPr bwMode="auto">
          <a:xfrm rot="-1130347">
            <a:off x="788988" y="-1588"/>
            <a:ext cx="7562850" cy="8666162"/>
          </a:xfrm>
          <a:custGeom>
            <a:avLst/>
            <a:gdLst>
              <a:gd name="T0" fmla="*/ 3781425 w 21600"/>
              <a:gd name="T1" fmla="*/ 0 h 21600"/>
              <a:gd name="T2" fmla="*/ 2905745 w 21600"/>
              <a:gd name="T3" fmla="*/ 1199220 h 21600"/>
              <a:gd name="T4" fmla="*/ 3781425 w 21600"/>
              <a:gd name="T5" fmla="*/ 2085897 h 21600"/>
              <a:gd name="T6" fmla="*/ 4657105 w 21600"/>
              <a:gd name="T7" fmla="*/ 1199220 h 21600"/>
              <a:gd name="T8" fmla="*/ 0 60000 65536"/>
              <a:gd name="T9" fmla="*/ 0 60000 65536"/>
              <a:gd name="T10" fmla="*/ 0 60000 65536"/>
              <a:gd name="T11" fmla="*/ 0 60000 65536"/>
              <a:gd name="T12" fmla="*/ 5781 w 21600"/>
              <a:gd name="T13" fmla="*/ 0 h 21600"/>
              <a:gd name="T14" fmla="*/ 15819 w 21600"/>
              <a:gd name="T15" fmla="*/ 5841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9092" y="5465"/>
                </a:moveTo>
                <a:cubicBezTo>
                  <a:pt x="9644" y="5288"/>
                  <a:pt x="10220" y="5198"/>
                  <a:pt x="10800" y="5199"/>
                </a:cubicBezTo>
                <a:cubicBezTo>
                  <a:pt x="11379" y="5199"/>
                  <a:pt x="11955" y="5288"/>
                  <a:pt x="12507" y="5465"/>
                </a:cubicBezTo>
                <a:lnTo>
                  <a:pt x="14092" y="514"/>
                </a:lnTo>
                <a:cubicBezTo>
                  <a:pt x="13028" y="173"/>
                  <a:pt x="11917" y="-1"/>
                  <a:pt x="10799" y="0"/>
                </a:cubicBezTo>
                <a:cubicBezTo>
                  <a:pt x="9682" y="0"/>
                  <a:pt x="8571" y="173"/>
                  <a:pt x="7507" y="514"/>
                </a:cubicBezTo>
                <a:close/>
              </a:path>
            </a:pathLst>
          </a:custGeom>
          <a:solidFill>
            <a:srgbClr val="CCFF66">
              <a:alpha val="70195"/>
            </a:srgbClr>
          </a:solidFill>
          <a:ln w="28575">
            <a:solidFill>
              <a:srgbClr val="0000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4349" name="Text Box 13"/>
          <p:cNvSpPr txBox="1">
            <a:spLocks noChangeArrowheads="1"/>
          </p:cNvSpPr>
          <p:nvPr/>
        </p:nvSpPr>
        <p:spPr bwMode="auto">
          <a:xfrm>
            <a:off x="779421" y="5154613"/>
            <a:ext cx="177173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Arial Narrow" charset="0"/>
                <a:ea typeface="ＭＳ Ｐゴシック" charset="0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Arial Narrow" charset="0"/>
                <a:ea typeface="ＭＳ Ｐゴシック" charset="0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Arial Narrow" charset="0"/>
                <a:ea typeface="ＭＳ Ｐゴシック" charset="0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Arial Narrow" charset="0"/>
                <a:ea typeface="ＭＳ Ｐゴシック" charset="0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Arial Narrow" charset="0"/>
                <a:ea typeface="ＭＳ Ｐゴシック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 Narrow" charset="0"/>
                <a:ea typeface="ＭＳ Ｐゴシック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 Narrow" charset="0"/>
                <a:ea typeface="ＭＳ Ｐゴシック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 Narrow" charset="0"/>
                <a:ea typeface="ＭＳ Ｐゴシック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 Narrow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2800" dirty="0" err="1">
                <a:solidFill>
                  <a:srgbClr val="FF0000"/>
                </a:solidFill>
              </a:rPr>
              <a:t>Pembuatan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14350" name="Text Box 14"/>
          <p:cNvSpPr txBox="1">
            <a:spLocks noChangeArrowheads="1"/>
          </p:cNvSpPr>
          <p:nvPr/>
        </p:nvSpPr>
        <p:spPr bwMode="auto">
          <a:xfrm>
            <a:off x="895391" y="2005013"/>
            <a:ext cx="202080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Arial Narrow" charset="0"/>
                <a:ea typeface="ＭＳ Ｐゴシック" charset="0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Arial Narrow" charset="0"/>
                <a:ea typeface="ＭＳ Ｐゴシック" charset="0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Arial Narrow" charset="0"/>
                <a:ea typeface="ＭＳ Ｐゴシック" charset="0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Arial Narrow" charset="0"/>
                <a:ea typeface="ＭＳ Ｐゴシック" charset="0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Arial Narrow" charset="0"/>
                <a:ea typeface="ＭＳ Ｐゴシック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 Narrow" charset="0"/>
                <a:ea typeface="ＭＳ Ｐゴシック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 Narrow" charset="0"/>
                <a:ea typeface="ＭＳ Ｐゴシック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 Narrow" charset="0"/>
                <a:ea typeface="ＭＳ Ｐゴシック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 Narrow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2400" dirty="0">
                <a:solidFill>
                  <a:srgbClr val="0000FF"/>
                </a:solidFill>
              </a:rPr>
              <a:t>PENGAMANAN</a:t>
            </a:r>
          </a:p>
        </p:txBody>
      </p:sp>
      <p:sp>
        <p:nvSpPr>
          <p:cNvPr id="14351" name="Text Box 15"/>
          <p:cNvSpPr txBox="1">
            <a:spLocks noChangeArrowheads="1"/>
          </p:cNvSpPr>
          <p:nvPr/>
        </p:nvSpPr>
        <p:spPr bwMode="auto">
          <a:xfrm>
            <a:off x="487375" y="3442126"/>
            <a:ext cx="169860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Arial Narrow" charset="0"/>
                <a:ea typeface="ＭＳ Ｐゴシック" charset="0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Arial Narrow" charset="0"/>
                <a:ea typeface="ＭＳ Ｐゴシック" charset="0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Arial Narrow" charset="0"/>
                <a:ea typeface="ＭＳ Ｐゴシック" charset="0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Arial Narrow" charset="0"/>
                <a:ea typeface="ＭＳ Ｐゴシック" charset="0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Arial Narrow" charset="0"/>
                <a:ea typeface="ＭＳ Ｐゴシック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 Narrow" charset="0"/>
                <a:ea typeface="ＭＳ Ｐゴシック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 Narrow" charset="0"/>
                <a:ea typeface="ＭＳ Ｐゴシック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 Narrow" charset="0"/>
                <a:ea typeface="ＭＳ Ｐゴシック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 Narrow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2400" dirty="0">
                <a:solidFill>
                  <a:srgbClr val="0000FF"/>
                </a:solidFill>
              </a:rPr>
              <a:t>PENGENDA-</a:t>
            </a:r>
          </a:p>
          <a:p>
            <a:pPr algn="ctr" eaLnBrk="1" hangingPunct="1"/>
            <a:r>
              <a:rPr lang="en-US" sz="2400" dirty="0">
                <a:solidFill>
                  <a:srgbClr val="0000FF"/>
                </a:solidFill>
              </a:rPr>
              <a:t>LIAN MUTU</a:t>
            </a:r>
          </a:p>
        </p:txBody>
      </p:sp>
      <p:sp>
        <p:nvSpPr>
          <p:cNvPr id="14352" name="Text Box 16"/>
          <p:cNvSpPr txBox="1">
            <a:spLocks noChangeArrowheads="1"/>
          </p:cNvSpPr>
          <p:nvPr/>
        </p:nvSpPr>
        <p:spPr bwMode="auto">
          <a:xfrm>
            <a:off x="2436408" y="754063"/>
            <a:ext cx="181056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Arial Narrow" charset="0"/>
                <a:ea typeface="ＭＳ Ｐゴシック" charset="0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Arial Narrow" charset="0"/>
                <a:ea typeface="ＭＳ Ｐゴシック" charset="0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Arial Narrow" charset="0"/>
                <a:ea typeface="ＭＳ Ｐゴシック" charset="0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Arial Narrow" charset="0"/>
                <a:ea typeface="ＭＳ Ｐゴシック" charset="0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Arial Narrow" charset="0"/>
                <a:ea typeface="ＭＳ Ｐゴシック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 Narrow" charset="0"/>
                <a:ea typeface="ＭＳ Ｐゴシック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 Narrow" charset="0"/>
                <a:ea typeface="ＭＳ Ｐゴシック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 Narrow" charset="0"/>
                <a:ea typeface="ＭＳ Ｐゴシック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 Narrow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2400" dirty="0">
                <a:solidFill>
                  <a:srgbClr val="0000FF"/>
                </a:solidFill>
              </a:rPr>
              <a:t>PENGADAAN</a:t>
            </a:r>
          </a:p>
        </p:txBody>
      </p:sp>
      <p:sp>
        <p:nvSpPr>
          <p:cNvPr id="14353" name="Text Box 17"/>
          <p:cNvSpPr txBox="1">
            <a:spLocks noChangeArrowheads="1"/>
          </p:cNvSpPr>
          <p:nvPr/>
        </p:nvSpPr>
        <p:spPr bwMode="auto">
          <a:xfrm>
            <a:off x="4730510" y="847725"/>
            <a:ext cx="172292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Arial Narrow" charset="0"/>
                <a:ea typeface="ＭＳ Ｐゴシック" charset="0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Arial Narrow" charset="0"/>
                <a:ea typeface="ＭＳ Ｐゴシック" charset="0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Arial Narrow" charset="0"/>
                <a:ea typeface="ＭＳ Ｐゴシック" charset="0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Arial Narrow" charset="0"/>
                <a:ea typeface="ＭＳ Ｐゴシック" charset="0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Arial Narrow" charset="0"/>
                <a:ea typeface="ＭＳ Ｐゴシック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 Narrow" charset="0"/>
                <a:ea typeface="ＭＳ Ｐゴシック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 Narrow" charset="0"/>
                <a:ea typeface="ＭＳ Ｐゴシック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 Narrow" charset="0"/>
                <a:ea typeface="ＭＳ Ｐゴシック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 Narrow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2000" dirty="0">
                <a:solidFill>
                  <a:srgbClr val="0000FF"/>
                </a:solidFill>
              </a:rPr>
              <a:t>PENYIMPANAN</a:t>
            </a:r>
          </a:p>
        </p:txBody>
      </p:sp>
      <p:sp>
        <p:nvSpPr>
          <p:cNvPr id="14354" name="Text Box 18"/>
          <p:cNvSpPr txBox="1">
            <a:spLocks noChangeArrowheads="1"/>
          </p:cNvSpPr>
          <p:nvPr/>
        </p:nvSpPr>
        <p:spPr bwMode="auto">
          <a:xfrm>
            <a:off x="6218183" y="2264807"/>
            <a:ext cx="191940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Arial Narrow" charset="0"/>
                <a:ea typeface="ＭＳ Ｐゴシック" charset="0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Arial Narrow" charset="0"/>
                <a:ea typeface="ＭＳ Ｐゴシック" charset="0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Arial Narrow" charset="0"/>
                <a:ea typeface="ＭＳ Ｐゴシック" charset="0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Arial Narrow" charset="0"/>
                <a:ea typeface="ＭＳ Ｐゴシック" charset="0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Arial Narrow" charset="0"/>
                <a:ea typeface="ＭＳ Ｐゴシック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 Narrow" charset="0"/>
                <a:ea typeface="ＭＳ Ｐゴシック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 Narrow" charset="0"/>
                <a:ea typeface="ＭＳ Ｐゴシック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 Narrow" charset="0"/>
                <a:ea typeface="ＭＳ Ｐゴシック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 Narrow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800" dirty="0">
                <a:solidFill>
                  <a:srgbClr val="0000FF"/>
                </a:solidFill>
              </a:rPr>
              <a:t>PENDISTRIBUSIAN</a:t>
            </a:r>
          </a:p>
        </p:txBody>
      </p:sp>
      <p:sp>
        <p:nvSpPr>
          <p:cNvPr id="14355" name="Text Box 19"/>
          <p:cNvSpPr txBox="1">
            <a:spLocks noChangeArrowheads="1"/>
          </p:cNvSpPr>
          <p:nvPr/>
        </p:nvSpPr>
        <p:spPr bwMode="auto">
          <a:xfrm>
            <a:off x="6638895" y="5056188"/>
            <a:ext cx="170822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Arial Narrow" charset="0"/>
                <a:ea typeface="ＭＳ Ｐゴシック" charset="0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Arial Narrow" charset="0"/>
                <a:ea typeface="ＭＳ Ｐゴシック" charset="0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Arial Narrow" charset="0"/>
                <a:ea typeface="ＭＳ Ｐゴシック" charset="0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Arial Narrow" charset="0"/>
                <a:ea typeface="ＭＳ Ｐゴシック" charset="0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Arial Narrow" charset="0"/>
                <a:ea typeface="ＭＳ Ｐゴシック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 Narrow" charset="0"/>
                <a:ea typeface="ＭＳ Ｐゴシック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 Narrow" charset="0"/>
                <a:ea typeface="ＭＳ Ｐゴシック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 Narrow" charset="0"/>
                <a:ea typeface="ＭＳ Ｐゴシック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 Narrow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2400" dirty="0">
                <a:solidFill>
                  <a:srgbClr val="FF0000"/>
                </a:solidFill>
              </a:rPr>
              <a:t>PELAYANAN</a:t>
            </a:r>
          </a:p>
          <a:p>
            <a:pPr algn="ctr" eaLnBrk="1" hangingPunct="1"/>
            <a:r>
              <a:rPr lang="en-US" sz="2400" dirty="0">
                <a:solidFill>
                  <a:srgbClr val="FF0000"/>
                </a:solidFill>
              </a:rPr>
              <a:t> INFORMASI</a:t>
            </a:r>
          </a:p>
        </p:txBody>
      </p:sp>
      <p:sp>
        <p:nvSpPr>
          <p:cNvPr id="14356" name="Text Box 20"/>
          <p:cNvSpPr txBox="1">
            <a:spLocks noChangeArrowheads="1"/>
          </p:cNvSpPr>
          <p:nvPr/>
        </p:nvSpPr>
        <p:spPr bwMode="auto">
          <a:xfrm>
            <a:off x="6970678" y="3495675"/>
            <a:ext cx="170822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Arial Narrow" charset="0"/>
                <a:ea typeface="ＭＳ Ｐゴシック" charset="0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Arial Narrow" charset="0"/>
                <a:ea typeface="ＭＳ Ｐゴシック" charset="0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Arial Narrow" charset="0"/>
                <a:ea typeface="ＭＳ Ｐゴシック" charset="0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Arial Narrow" charset="0"/>
                <a:ea typeface="ＭＳ Ｐゴシック" charset="0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Arial Narrow" charset="0"/>
                <a:ea typeface="ＭＳ Ｐゴシック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 Narrow" charset="0"/>
                <a:ea typeface="ＭＳ Ｐゴシック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 Narrow" charset="0"/>
                <a:ea typeface="ＭＳ Ｐゴシック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 Narrow" charset="0"/>
                <a:ea typeface="ＭＳ Ｐゴシック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 Narrow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2400" dirty="0">
                <a:solidFill>
                  <a:srgbClr val="0000FF"/>
                </a:solidFill>
              </a:rPr>
              <a:t>PELAYANAN</a:t>
            </a:r>
          </a:p>
        </p:txBody>
      </p:sp>
      <p:sp>
        <p:nvSpPr>
          <p:cNvPr id="14359" name="Oval 23"/>
          <p:cNvSpPr>
            <a:spLocks noChangeArrowheads="1"/>
          </p:cNvSpPr>
          <p:nvPr/>
        </p:nvSpPr>
        <p:spPr bwMode="auto">
          <a:xfrm>
            <a:off x="4410075" y="3857625"/>
            <a:ext cx="355600" cy="355600"/>
          </a:xfrm>
          <a:prstGeom prst="ellipse">
            <a:avLst/>
          </a:prstGeom>
          <a:solidFill>
            <a:srgbClr val="CCFF99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3972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xmlns:p14="http://schemas.microsoft.com/office/powerpoint/2010/main" spd="slow">
        <p:split orient="vert"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UU 36/2009 </a:t>
            </a:r>
            <a:r>
              <a:rPr lang="en-US" dirty="0" err="1"/>
              <a:t>Pasal</a:t>
            </a:r>
            <a:r>
              <a:rPr lang="en-US" dirty="0"/>
              <a:t> 198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  <a:p>
            <a:pPr marL="0" indent="0">
              <a:buNone/>
            </a:pPr>
            <a:r>
              <a:rPr lang="en-US" dirty="0" err="1"/>
              <a:t>Setiap</a:t>
            </a:r>
            <a:r>
              <a:rPr lang="en-US" dirty="0"/>
              <a:t> orang yang </a:t>
            </a:r>
            <a:r>
              <a:rPr lang="en-US" dirty="0" err="1"/>
              <a:t>tidak</a:t>
            </a:r>
            <a:r>
              <a:rPr lang="en-US" dirty="0"/>
              <a:t> </a:t>
            </a:r>
            <a:r>
              <a:rPr lang="en-US" dirty="0" err="1"/>
              <a:t>memiliki</a:t>
            </a:r>
            <a:r>
              <a:rPr lang="en-US" dirty="0"/>
              <a:t> </a:t>
            </a:r>
            <a:r>
              <a:rPr lang="en-US" dirty="0" err="1"/>
              <a:t>keahlian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kewenangan</a:t>
            </a:r>
            <a:r>
              <a:rPr lang="en-US" dirty="0"/>
              <a:t> </a:t>
            </a:r>
            <a:r>
              <a:rPr lang="en-US" dirty="0" err="1"/>
              <a:t>untuk</a:t>
            </a:r>
            <a:r>
              <a:rPr lang="en-US" dirty="0"/>
              <a:t> </a:t>
            </a:r>
            <a:r>
              <a:rPr lang="en-US" dirty="0" err="1"/>
              <a:t>melakukan</a:t>
            </a:r>
            <a:r>
              <a:rPr lang="en-US" dirty="0"/>
              <a:t> </a:t>
            </a:r>
            <a:r>
              <a:rPr lang="en-US" dirty="0" err="1"/>
              <a:t>praktik</a:t>
            </a:r>
            <a:r>
              <a:rPr lang="en-US" dirty="0"/>
              <a:t> </a:t>
            </a:r>
            <a:r>
              <a:rPr lang="en-US" dirty="0" err="1"/>
              <a:t>kefarmasian</a:t>
            </a:r>
            <a:r>
              <a:rPr lang="en-US" dirty="0"/>
              <a:t> </a:t>
            </a:r>
            <a:r>
              <a:rPr lang="en-US" dirty="0" err="1"/>
              <a:t>sebagaimana</a:t>
            </a:r>
            <a:r>
              <a:rPr lang="en-US" dirty="0"/>
              <a:t> </a:t>
            </a:r>
            <a:r>
              <a:rPr lang="en-US" dirty="0" err="1"/>
              <a:t>dimaksud</a:t>
            </a:r>
            <a:r>
              <a:rPr lang="en-US" dirty="0"/>
              <a:t> </a:t>
            </a:r>
            <a:r>
              <a:rPr lang="en-US" dirty="0" err="1"/>
              <a:t>dalam</a:t>
            </a:r>
            <a:r>
              <a:rPr lang="en-US" dirty="0"/>
              <a:t> </a:t>
            </a:r>
            <a:r>
              <a:rPr lang="en-US" dirty="0" err="1"/>
              <a:t>Pasal</a:t>
            </a:r>
            <a:r>
              <a:rPr lang="en-US" dirty="0"/>
              <a:t> 108 </a:t>
            </a:r>
            <a:r>
              <a:rPr lang="en-US" dirty="0" err="1"/>
              <a:t>dipidana</a:t>
            </a:r>
            <a:r>
              <a:rPr lang="en-US" dirty="0"/>
              <a:t> </a:t>
            </a:r>
            <a:r>
              <a:rPr lang="en-US" dirty="0" err="1"/>
              <a:t>dengan</a:t>
            </a:r>
            <a:r>
              <a:rPr lang="en-US" dirty="0"/>
              <a:t> </a:t>
            </a:r>
            <a:r>
              <a:rPr lang="en-US" dirty="0" err="1"/>
              <a:t>pidana</a:t>
            </a:r>
            <a:r>
              <a:rPr lang="en-US" dirty="0"/>
              <a:t> </a:t>
            </a:r>
            <a:r>
              <a:rPr lang="en-US" dirty="0" err="1"/>
              <a:t>denda</a:t>
            </a:r>
            <a:r>
              <a:rPr lang="en-US" dirty="0"/>
              <a:t> paling </a:t>
            </a:r>
            <a:r>
              <a:rPr lang="en-US" dirty="0" err="1"/>
              <a:t>banyak</a:t>
            </a:r>
            <a:r>
              <a:rPr lang="en-US" dirty="0"/>
              <a:t> Rp100.000.000,00 (</a:t>
            </a:r>
            <a:r>
              <a:rPr lang="en-US" dirty="0" err="1"/>
              <a:t>seratus</a:t>
            </a:r>
            <a:r>
              <a:rPr lang="en-US" dirty="0"/>
              <a:t> </a:t>
            </a:r>
            <a:r>
              <a:rPr lang="en-US" dirty="0" err="1"/>
              <a:t>juta</a:t>
            </a:r>
            <a:r>
              <a:rPr lang="en-US" dirty="0"/>
              <a:t> rupiah).</a:t>
            </a:r>
          </a:p>
        </p:txBody>
      </p:sp>
    </p:spTree>
    <p:extLst>
      <p:ext uri="{BB962C8B-B14F-4D97-AF65-F5344CB8AC3E}">
        <p14:creationId xmlns:p14="http://schemas.microsoft.com/office/powerpoint/2010/main" val="3694195842"/>
      </p:ext>
    </p:extLst>
  </p:cSld>
  <p:clrMapOvr>
    <a:masterClrMapping/>
  </p:clrMapOvr>
  <p:transition spd="slow"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AMAR PUTUSAN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>
              <a:buFont typeface="Wingdings" pitchFamily="2" charset="2"/>
              <a:buChar char="ü"/>
            </a:pPr>
            <a:r>
              <a:rPr lang="en-US" dirty="0" err="1"/>
              <a:t>Mengabulkan</a:t>
            </a:r>
            <a:r>
              <a:rPr lang="en-US" dirty="0"/>
              <a:t> </a:t>
            </a:r>
            <a:r>
              <a:rPr lang="en-US" dirty="0" err="1"/>
              <a:t>permohonan</a:t>
            </a:r>
            <a:r>
              <a:rPr lang="en-US" dirty="0"/>
              <a:t> </a:t>
            </a:r>
            <a:r>
              <a:rPr lang="en-US" dirty="0" err="1"/>
              <a:t>para</a:t>
            </a:r>
            <a:r>
              <a:rPr lang="en-US" dirty="0"/>
              <a:t> </a:t>
            </a:r>
            <a:r>
              <a:rPr lang="en-US" dirty="0" err="1"/>
              <a:t>Pemohon</a:t>
            </a:r>
            <a:r>
              <a:rPr lang="en-US" dirty="0"/>
              <a:t> </a:t>
            </a:r>
            <a:r>
              <a:rPr lang="en-US" dirty="0" err="1"/>
              <a:t>untuk</a:t>
            </a:r>
            <a:r>
              <a:rPr lang="en-US" dirty="0"/>
              <a:t> </a:t>
            </a:r>
            <a:r>
              <a:rPr lang="en-US" dirty="0" err="1"/>
              <a:t>sebagian</a:t>
            </a:r>
            <a:r>
              <a:rPr lang="en-US" dirty="0"/>
              <a:t>;</a:t>
            </a:r>
          </a:p>
          <a:p>
            <a:pPr>
              <a:buFont typeface="Wingdings" pitchFamily="2" charset="2"/>
              <a:buChar char="ü"/>
            </a:pPr>
            <a:r>
              <a:rPr lang="en-US" dirty="0" err="1"/>
              <a:t>Pasal</a:t>
            </a:r>
            <a:r>
              <a:rPr lang="en-US" dirty="0"/>
              <a:t> 108 </a:t>
            </a:r>
            <a:r>
              <a:rPr lang="en-US" dirty="0" err="1"/>
              <a:t>ayat</a:t>
            </a:r>
            <a:r>
              <a:rPr lang="en-US" dirty="0"/>
              <a:t> (1) </a:t>
            </a:r>
            <a:r>
              <a:rPr lang="en-US" dirty="0" err="1"/>
              <a:t>Undang-Undang</a:t>
            </a:r>
            <a:r>
              <a:rPr lang="en-US" dirty="0"/>
              <a:t> </a:t>
            </a:r>
            <a:r>
              <a:rPr lang="en-US" dirty="0" err="1"/>
              <a:t>Nomor</a:t>
            </a:r>
            <a:r>
              <a:rPr lang="en-US" dirty="0"/>
              <a:t> 36 </a:t>
            </a:r>
            <a:r>
              <a:rPr lang="en-US" dirty="0" err="1"/>
              <a:t>Tahun</a:t>
            </a:r>
            <a:r>
              <a:rPr lang="en-US" dirty="0"/>
              <a:t> 2009 </a:t>
            </a:r>
            <a:r>
              <a:rPr lang="en-US" dirty="0" err="1"/>
              <a:t>tentang</a:t>
            </a:r>
            <a:r>
              <a:rPr lang="en-US" dirty="0"/>
              <a:t> </a:t>
            </a:r>
            <a:r>
              <a:rPr lang="en-US" dirty="0" err="1"/>
              <a:t>Kesehatan</a:t>
            </a:r>
            <a:r>
              <a:rPr lang="en-US" dirty="0"/>
              <a:t> (</a:t>
            </a:r>
            <a:r>
              <a:rPr lang="en-US" dirty="0" err="1"/>
              <a:t>Lembaran</a:t>
            </a:r>
            <a:r>
              <a:rPr lang="en-US" dirty="0"/>
              <a:t> Negara </a:t>
            </a:r>
            <a:r>
              <a:rPr lang="en-US" dirty="0" err="1"/>
              <a:t>Republik</a:t>
            </a:r>
            <a:r>
              <a:rPr lang="en-US" dirty="0"/>
              <a:t> Indonesia </a:t>
            </a:r>
            <a:r>
              <a:rPr lang="en-US" dirty="0" err="1"/>
              <a:t>Tahun</a:t>
            </a:r>
            <a:r>
              <a:rPr lang="en-US" dirty="0"/>
              <a:t> 2009 </a:t>
            </a:r>
            <a:r>
              <a:rPr lang="en-US" dirty="0" err="1"/>
              <a:t>Nomor</a:t>
            </a:r>
            <a:r>
              <a:rPr lang="en-US" dirty="0"/>
              <a:t> 144, </a:t>
            </a:r>
            <a:r>
              <a:rPr lang="en-US" dirty="0" err="1"/>
              <a:t>Tambahan</a:t>
            </a:r>
            <a:r>
              <a:rPr lang="en-US" dirty="0"/>
              <a:t> </a:t>
            </a:r>
            <a:r>
              <a:rPr lang="en-US" dirty="0" err="1"/>
              <a:t>Lembaran</a:t>
            </a:r>
            <a:r>
              <a:rPr lang="en-US" dirty="0"/>
              <a:t> Negara </a:t>
            </a:r>
            <a:r>
              <a:rPr lang="en-US" dirty="0" err="1"/>
              <a:t>Republik</a:t>
            </a:r>
            <a:r>
              <a:rPr lang="en-US" dirty="0"/>
              <a:t> Indonesia </a:t>
            </a:r>
            <a:r>
              <a:rPr lang="en-US" dirty="0" err="1"/>
              <a:t>Nomor</a:t>
            </a:r>
            <a:r>
              <a:rPr lang="en-US" dirty="0"/>
              <a:t> 5063) </a:t>
            </a:r>
            <a:r>
              <a:rPr lang="en-US" dirty="0" err="1"/>
              <a:t>sepanjang</a:t>
            </a:r>
            <a:r>
              <a:rPr lang="en-US" dirty="0"/>
              <a:t> </a:t>
            </a:r>
            <a:r>
              <a:rPr lang="en-US" dirty="0" err="1"/>
              <a:t>kalimat</a:t>
            </a:r>
            <a:r>
              <a:rPr lang="en-US" dirty="0"/>
              <a:t>, “... </a:t>
            </a:r>
            <a:r>
              <a:rPr lang="en-US" dirty="0" err="1"/>
              <a:t>harus</a:t>
            </a:r>
            <a:r>
              <a:rPr lang="en-US" dirty="0"/>
              <a:t> </a:t>
            </a:r>
            <a:r>
              <a:rPr lang="en-US" dirty="0" err="1"/>
              <a:t>dilakukan</a:t>
            </a:r>
            <a:r>
              <a:rPr lang="en-US" dirty="0"/>
              <a:t> </a:t>
            </a:r>
            <a:r>
              <a:rPr lang="en-US" dirty="0" err="1"/>
              <a:t>oleh</a:t>
            </a:r>
            <a:r>
              <a:rPr lang="en-US" dirty="0"/>
              <a:t> </a:t>
            </a:r>
            <a:r>
              <a:rPr lang="en-US" dirty="0" err="1"/>
              <a:t>tenaga</a:t>
            </a:r>
            <a:r>
              <a:rPr lang="en-US" dirty="0"/>
              <a:t> </a:t>
            </a:r>
            <a:r>
              <a:rPr lang="en-US" dirty="0" err="1"/>
              <a:t>kesehatan</a:t>
            </a:r>
            <a:r>
              <a:rPr lang="en-US" dirty="0"/>
              <a:t> yang </a:t>
            </a:r>
            <a:r>
              <a:rPr lang="en-US" dirty="0" err="1"/>
              <a:t>mempunyai</a:t>
            </a:r>
            <a:r>
              <a:rPr lang="en-US" dirty="0"/>
              <a:t> </a:t>
            </a:r>
            <a:r>
              <a:rPr lang="en-US" dirty="0" err="1"/>
              <a:t>keahlian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sv-SE" dirty="0"/>
              <a:t>kewenangan sesuai dengan peraturan perundang-undangan” </a:t>
            </a:r>
            <a:r>
              <a:rPr lang="en-US" dirty="0" err="1"/>
              <a:t>bertentangan</a:t>
            </a:r>
            <a:r>
              <a:rPr lang="en-US" dirty="0"/>
              <a:t> </a:t>
            </a:r>
            <a:r>
              <a:rPr lang="en-US" dirty="0" err="1"/>
              <a:t>dengan</a:t>
            </a:r>
            <a:r>
              <a:rPr lang="en-US" dirty="0"/>
              <a:t> UUD 1945 </a:t>
            </a:r>
            <a:r>
              <a:rPr lang="en-US" dirty="0" err="1"/>
              <a:t>sepanjang</a:t>
            </a:r>
            <a:r>
              <a:rPr lang="en-US" dirty="0"/>
              <a:t> </a:t>
            </a:r>
            <a:r>
              <a:rPr lang="en-US" dirty="0" err="1"/>
              <a:t>tidak</a:t>
            </a:r>
            <a:r>
              <a:rPr lang="en-US" dirty="0"/>
              <a:t> </a:t>
            </a:r>
            <a:r>
              <a:rPr lang="en-US" dirty="0" err="1"/>
              <a:t>dimaknai</a:t>
            </a:r>
            <a:r>
              <a:rPr lang="en-US" dirty="0"/>
              <a:t> </a:t>
            </a:r>
            <a:r>
              <a:rPr lang="en-US" dirty="0" err="1"/>
              <a:t>bahwa</a:t>
            </a:r>
            <a:r>
              <a:rPr lang="en-US" dirty="0"/>
              <a:t> </a:t>
            </a:r>
            <a:r>
              <a:rPr lang="sv-SE" dirty="0"/>
              <a:t>tenaga kesehatan tersebut adalah tenaga kefarmasian, dan dalam </a:t>
            </a:r>
            <a:r>
              <a:rPr lang="nn-NO" dirty="0"/>
              <a:t>hal tidak ada tenaga kefarmasian, tenaga kesehatan tertentu </a:t>
            </a:r>
            <a:r>
              <a:rPr lang="sv-SE" dirty="0"/>
              <a:t>dapat melakukan praktik kefarmasian secara terbatas, antara lain, </a:t>
            </a:r>
            <a:r>
              <a:rPr lang="en-US" dirty="0" err="1"/>
              <a:t>dokter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/</a:t>
            </a:r>
            <a:r>
              <a:rPr lang="en-US" dirty="0" err="1"/>
              <a:t>atau</a:t>
            </a:r>
            <a:r>
              <a:rPr lang="en-US" dirty="0"/>
              <a:t> </a:t>
            </a:r>
            <a:r>
              <a:rPr lang="en-US" dirty="0" err="1"/>
              <a:t>dokter</a:t>
            </a:r>
            <a:r>
              <a:rPr lang="en-US" dirty="0"/>
              <a:t> </a:t>
            </a:r>
            <a:r>
              <a:rPr lang="en-US" dirty="0" err="1"/>
              <a:t>gigi</a:t>
            </a:r>
            <a:r>
              <a:rPr lang="en-US" dirty="0"/>
              <a:t>, </a:t>
            </a:r>
            <a:r>
              <a:rPr lang="en-US" dirty="0" err="1"/>
              <a:t>bidan</a:t>
            </a:r>
            <a:r>
              <a:rPr lang="en-US" dirty="0"/>
              <a:t>,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perawat</a:t>
            </a:r>
            <a:r>
              <a:rPr lang="en-US" dirty="0"/>
              <a:t> yang </a:t>
            </a:r>
            <a:r>
              <a:rPr lang="en-US" dirty="0" err="1"/>
              <a:t>melakukan</a:t>
            </a:r>
            <a:r>
              <a:rPr lang="en-US" dirty="0"/>
              <a:t> </a:t>
            </a:r>
            <a:r>
              <a:rPr lang="en-US" dirty="0" err="1"/>
              <a:t>tugasnya</a:t>
            </a:r>
            <a:r>
              <a:rPr lang="en-US" dirty="0"/>
              <a:t> </a:t>
            </a:r>
            <a:r>
              <a:rPr lang="en-US" dirty="0" err="1"/>
              <a:t>dalam</a:t>
            </a:r>
            <a:r>
              <a:rPr lang="en-US" dirty="0"/>
              <a:t> </a:t>
            </a:r>
            <a:r>
              <a:rPr lang="en-US" dirty="0" err="1"/>
              <a:t>keadaan</a:t>
            </a:r>
            <a:r>
              <a:rPr lang="en-US" dirty="0"/>
              <a:t> </a:t>
            </a:r>
            <a:r>
              <a:rPr lang="en-US" dirty="0" err="1"/>
              <a:t>darurat</a:t>
            </a:r>
            <a:r>
              <a:rPr lang="en-US" dirty="0"/>
              <a:t> yang </a:t>
            </a:r>
            <a:r>
              <a:rPr lang="en-US" dirty="0" err="1"/>
              <a:t>mengancam</a:t>
            </a:r>
            <a:r>
              <a:rPr lang="en-US" dirty="0"/>
              <a:t> </a:t>
            </a:r>
            <a:r>
              <a:rPr lang="en-US" dirty="0" err="1"/>
              <a:t>keselamatan</a:t>
            </a:r>
            <a:r>
              <a:rPr lang="en-US" dirty="0"/>
              <a:t> </a:t>
            </a:r>
            <a:r>
              <a:rPr lang="en-US" dirty="0" err="1"/>
              <a:t>jiwa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diperlukan</a:t>
            </a:r>
            <a:r>
              <a:rPr lang="en-US" dirty="0"/>
              <a:t> </a:t>
            </a:r>
            <a:r>
              <a:rPr lang="en-US" dirty="0" err="1"/>
              <a:t>tindakan</a:t>
            </a:r>
            <a:r>
              <a:rPr lang="en-US" dirty="0"/>
              <a:t> </a:t>
            </a:r>
            <a:r>
              <a:rPr lang="en-US" dirty="0" err="1"/>
              <a:t>medis</a:t>
            </a:r>
            <a:r>
              <a:rPr lang="en-US" dirty="0"/>
              <a:t> </a:t>
            </a:r>
            <a:r>
              <a:rPr lang="en-US" dirty="0" err="1"/>
              <a:t>segera</a:t>
            </a:r>
            <a:r>
              <a:rPr lang="en-US" dirty="0"/>
              <a:t> </a:t>
            </a:r>
            <a:r>
              <a:rPr lang="en-US" dirty="0" err="1"/>
              <a:t>untuk</a:t>
            </a:r>
            <a:r>
              <a:rPr lang="en-US" dirty="0"/>
              <a:t> </a:t>
            </a:r>
            <a:r>
              <a:rPr lang="en-US" dirty="0" err="1"/>
              <a:t>menyelamatkan</a:t>
            </a:r>
            <a:r>
              <a:rPr lang="en-US" dirty="0"/>
              <a:t> </a:t>
            </a:r>
            <a:r>
              <a:rPr lang="en-US" dirty="0" err="1"/>
              <a:t>pasien</a:t>
            </a:r>
            <a:r>
              <a:rPr lang="en-US" dirty="0"/>
              <a:t>;</a:t>
            </a:r>
          </a:p>
        </p:txBody>
      </p:sp>
    </p:spTree>
    <p:extLst>
      <p:ext uri="{BB962C8B-B14F-4D97-AF65-F5344CB8AC3E}">
        <p14:creationId xmlns:p14="http://schemas.microsoft.com/office/powerpoint/2010/main" val="28702470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1352</TotalTime>
  <Words>1813</Words>
  <Application>Microsoft Macintosh PowerPoint</Application>
  <PresentationFormat>On-screen Show (4:3)</PresentationFormat>
  <Paragraphs>224</Paragraphs>
  <Slides>37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13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37</vt:i4>
      </vt:variant>
    </vt:vector>
  </HeadingPairs>
  <TitlesOfParts>
    <vt:vector size="51" baseType="lpstr">
      <vt:lpstr>Brush Script MT</vt:lpstr>
      <vt:lpstr>Gulim</vt:lpstr>
      <vt:lpstr>ＭＳ Ｐゴシック</vt:lpstr>
      <vt:lpstr>Arial</vt:lpstr>
      <vt:lpstr>Arial Narrow</vt:lpstr>
      <vt:lpstr>Berlin Sans FB</vt:lpstr>
      <vt:lpstr>Calibri</vt:lpstr>
      <vt:lpstr>Euphemia</vt:lpstr>
      <vt:lpstr>Franklin Gothic Book</vt:lpstr>
      <vt:lpstr>Kristen ITC</vt:lpstr>
      <vt:lpstr>Times New Roman</vt:lpstr>
      <vt:lpstr>Wingdings</vt:lpstr>
      <vt:lpstr>Wingdings 2</vt:lpstr>
      <vt:lpstr>Office Theme</vt:lpstr>
      <vt:lpstr>Patient centered care dari segi kefarmasian</vt:lpstr>
      <vt:lpstr>UU 36/2009 Pasal 5 (2)</vt:lpstr>
      <vt:lpstr>UU 36/2009 Pasal 23</vt:lpstr>
      <vt:lpstr>UU 36/2009 Pasal 24</vt:lpstr>
      <vt:lpstr>UU 36/2009 Pasal 46</vt:lpstr>
      <vt:lpstr>UU 36/2009 Pasal 108</vt:lpstr>
      <vt:lpstr>PowerPoint Presentation</vt:lpstr>
      <vt:lpstr>UU 36/2009 Pasal 198</vt:lpstr>
      <vt:lpstr>AMAR PUTUSAN</vt:lpstr>
      <vt:lpstr>UU 36/2009 Ketentuan umum (11)</vt:lpstr>
      <vt:lpstr>Pelayanan kesehatan pasien</vt:lpstr>
      <vt:lpstr>Pendekatan Praktik Hirarkis</vt:lpstr>
      <vt:lpstr>Model Kolaboratif Tipe I</vt:lpstr>
      <vt:lpstr>Model Kolaboratif Tipe II  (patient - centered care) </vt:lpstr>
      <vt:lpstr>Why?</vt:lpstr>
      <vt:lpstr>PowerPoint Presentation</vt:lpstr>
      <vt:lpstr>Barriers to Collaboration</vt:lpstr>
      <vt:lpstr>Barriers to Collaboration</vt:lpstr>
      <vt:lpstr>Four Key Characteristics of  Effective Collaboration</vt:lpstr>
      <vt:lpstr>Four Key Characteristics of  Effective Collaboration</vt:lpstr>
      <vt:lpstr>What should you prepare?</vt:lpstr>
      <vt:lpstr>Definisi Patient centered care </vt:lpstr>
      <vt:lpstr>PowerPoint Presentation</vt:lpstr>
      <vt:lpstr>PowerPoint Presentation</vt:lpstr>
      <vt:lpstr>Counts…</vt:lpstr>
      <vt:lpstr>PowerPoint Presentation</vt:lpstr>
      <vt:lpstr>PowerPoint Presentation</vt:lpstr>
      <vt:lpstr>PowerPoint Presentation</vt:lpstr>
      <vt:lpstr>Peran Apoteker Komunitas (sumber: Yanfar Kemkes R.I)</vt:lpstr>
      <vt:lpstr>PowerPoint Presentation</vt:lpstr>
      <vt:lpstr>PowerPoint Presentation</vt:lpstr>
      <vt:lpstr>Trends in Community Pharmacist’s goals</vt:lpstr>
      <vt:lpstr>PowerPoint Presentation</vt:lpstr>
      <vt:lpstr>Peran strategis Apoteker</vt:lpstr>
      <vt:lpstr>Peran strategis apoteker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16.0014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Aspek hukum pengobatan</dc:title>
  <dc:creator>ABdul Rahem</dc:creator>
  <cp:lastModifiedBy>Microsoft Office User</cp:lastModifiedBy>
  <cp:revision>26</cp:revision>
  <dcterms:created xsi:type="dcterms:W3CDTF">2012-04-04T19:11:59Z</dcterms:created>
  <dcterms:modified xsi:type="dcterms:W3CDTF">2018-11-22T02:36:08Z</dcterms:modified>
</cp:coreProperties>
</file>